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charts/colors2.xml" ContentType="application/vnd.ms-office.chartcolorstyl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diagrams/layout5.xml" ContentType="application/vnd.openxmlformats-officedocument.drawingml.diagramLayout+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charts/chart7.xml" ContentType="application/vnd.openxmlformats-officedocument.drawingml.chart+xml"/>
  <Override PartName="/ppt/diagrams/layout1.xml" ContentType="application/vnd.openxmlformats-officedocument.drawingml.diagramLayout+xml"/>
  <Override PartName="/ppt/notesSlides/notesSlide7.xml" ContentType="application/vnd.openxmlformats-officedocument.presentationml.notesSlide+xml"/>
  <Override PartName="/ppt/diagrams/data2.xml" ContentType="application/vnd.openxmlformats-officedocument.drawingml.diagramData+xml"/>
  <Override PartName="/ppt/charts/chart3.xml" ContentType="application/vnd.openxmlformats-officedocument.drawingml.chart+xml"/>
  <Override PartName="/ppt/charts/style5.xml" ContentType="application/vnd.ms-office.chartstyle+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charts/style1.xml" ContentType="application/vnd.ms-office.chartstyl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charts/colors3.xml" ContentType="application/vnd.ms-office.chartcolorstyle+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diagrams/layout4.xml" ContentType="application/vnd.openxmlformats-officedocument.drawingml.diagramLayout+xml"/>
  <Override PartName="/ppt/charts/chart8.xml" ContentType="application/vnd.openxmlformats-officedocument.drawingml.chart+xml"/>
  <Override PartName="/ppt/notesSlides/notesSlide33.xml" ContentType="application/vnd.openxmlformats-officedocument.presentationml.notesSlide+xml"/>
  <Default Extension="wdp" ContentType="image/vnd.ms-photo"/>
  <Override PartName="/ppt/charts/colors1.xml" ContentType="application/vnd.ms-office.chartcolorstyl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Override PartName="/ppt/diagrams/data5.xml" ContentType="application/vnd.openxmlformats-officedocument.drawingml.diagramData+xml"/>
  <Override PartName="/ppt/notesSlides/notesSlide31.xml" ContentType="application/vnd.openxmlformats-officedocument.presentationml.notesSlide+xml"/>
  <Override PartName="/ppt/charts/chart6.xml" ContentType="application/vnd.openxmlformats-officedocument.drawingml.chart+xml"/>
  <Override PartName="/ppt/charts/chart10.xml" ContentType="application/vnd.openxmlformats-officedocument.drawingml.chart+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charts/chart4.xml" ContentType="application/vnd.openxmlformats-officedocument.drawingml.chart+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ppt/charts/chart2.xml" ContentType="application/vnd.openxmlformats-officedocument.drawingml.chart+xml"/>
  <Override PartName="/ppt/diagrams/drawing4.xml" ContentType="application/vnd.ms-office.drawingml.diagramDrawing+xml"/>
  <Override PartName="/docProps/core.xml" ContentType="application/vnd.openxmlformats-package.core-properties+xml"/>
  <Default Extension="mp4" ContentType="video/mp4"/>
  <Override PartName="/ppt/charts/style4.xml" ContentType="application/vnd.ms-office.chartstyle+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charts/style2.xml" ContentType="application/vnd.ms-office.chart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charts/colors4.xml" ContentType="application/vnd.ms-office.chartcolorstyl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harts/chart9.xml" ContentType="application/vnd.openxmlformats-officedocument.drawingml.chart+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10.xml" ContentType="application/vnd.openxmlformats-officedocument.presentationml.notesSlide+xml"/>
  <Override PartName="/ppt/charts/chart5.xml" ContentType="application/vnd.openxmlformats-officedocument.drawingml.chart+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diagrams/drawing5.xml" ContentType="application/vnd.ms-office.drawingml.diagramDrawing+xml"/>
  <Override PartName="/ppt/charts/style3.xml" ContentType="application/vnd.ms-office.chartstyle+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diagrams/quickStyle1.xml" ContentType="application/vnd.openxmlformats-officedocument.drawingml.diagramStyle+xml"/>
  <Override PartName="/ppt/charts/colors5.xml" ContentType="application/vnd.ms-office.chartcolor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48"/>
  </p:notesMasterIdLst>
  <p:handoutMasterIdLst>
    <p:handoutMasterId r:id="rId49"/>
  </p:handoutMasterIdLst>
  <p:sldIdLst>
    <p:sldId id="296" r:id="rId3"/>
    <p:sldId id="283" r:id="rId4"/>
    <p:sldId id="284" r:id="rId5"/>
    <p:sldId id="258" r:id="rId6"/>
    <p:sldId id="259" r:id="rId7"/>
    <p:sldId id="291" r:id="rId8"/>
    <p:sldId id="260" r:id="rId9"/>
    <p:sldId id="261" r:id="rId10"/>
    <p:sldId id="300" r:id="rId11"/>
    <p:sldId id="297" r:id="rId12"/>
    <p:sldId id="262" r:id="rId13"/>
    <p:sldId id="285" r:id="rId14"/>
    <p:sldId id="263" r:id="rId15"/>
    <p:sldId id="290" r:id="rId16"/>
    <p:sldId id="265" r:id="rId17"/>
    <p:sldId id="286" r:id="rId18"/>
    <p:sldId id="264" r:id="rId19"/>
    <p:sldId id="266" r:id="rId20"/>
    <p:sldId id="267" r:id="rId21"/>
    <p:sldId id="268" r:id="rId22"/>
    <p:sldId id="292" r:id="rId23"/>
    <p:sldId id="270" r:id="rId24"/>
    <p:sldId id="287" r:id="rId25"/>
    <p:sldId id="271" r:id="rId26"/>
    <p:sldId id="276" r:id="rId27"/>
    <p:sldId id="273" r:id="rId28"/>
    <p:sldId id="274" r:id="rId29"/>
    <p:sldId id="277" r:id="rId30"/>
    <p:sldId id="275" r:id="rId31"/>
    <p:sldId id="278" r:id="rId32"/>
    <p:sldId id="298" r:id="rId33"/>
    <p:sldId id="279" r:id="rId34"/>
    <p:sldId id="301" r:id="rId35"/>
    <p:sldId id="280" r:id="rId36"/>
    <p:sldId id="281" r:id="rId37"/>
    <p:sldId id="304" r:id="rId38"/>
    <p:sldId id="305" r:id="rId39"/>
    <p:sldId id="293" r:id="rId40"/>
    <p:sldId id="294" r:id="rId41"/>
    <p:sldId id="295" r:id="rId42"/>
    <p:sldId id="288" r:id="rId43"/>
    <p:sldId id="282" r:id="rId44"/>
    <p:sldId id="299" r:id="rId45"/>
    <p:sldId id="289" r:id="rId46"/>
    <p:sldId id="30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Portada" id="{E04CD248-D72A-44AB-A8B2-C9B40961A7B6}">
          <p14:sldIdLst>
            <p14:sldId id="296"/>
            <p14:sldId id="283"/>
          </p14:sldIdLst>
        </p14:section>
        <p14:section name="Introduccion" id="{0659625F-3464-478E-8817-38F5C7C7A461}">
          <p14:sldIdLst>
            <p14:sldId id="284"/>
            <p14:sldId id="258"/>
            <p14:sldId id="259"/>
            <p14:sldId id="291"/>
            <p14:sldId id="260"/>
            <p14:sldId id="261"/>
            <p14:sldId id="300"/>
            <p14:sldId id="297"/>
            <p14:sldId id="262"/>
          </p14:sldIdLst>
        </p14:section>
        <p14:section name="Motivacion y Objetivos" id="{13FB3D36-2AB1-436C-B093-1F43055272E3}">
          <p14:sldIdLst>
            <p14:sldId id="285"/>
            <p14:sldId id="263"/>
            <p14:sldId id="290"/>
            <p14:sldId id="265"/>
          </p14:sldIdLst>
        </p14:section>
        <p14:section name="Propuesta" id="{A83290F2-5448-4865-8CCD-20BB7D758760}">
          <p14:sldIdLst>
            <p14:sldId id="286"/>
            <p14:sldId id="264"/>
            <p14:sldId id="266"/>
            <p14:sldId id="267"/>
            <p14:sldId id="268"/>
            <p14:sldId id="292"/>
            <p14:sldId id="270"/>
          </p14:sldIdLst>
        </p14:section>
        <p14:section name="Resultados" id="{DB654864-CB0F-4A7D-AF73-A6726315BB78}">
          <p14:sldIdLst>
            <p14:sldId id="287"/>
            <p14:sldId id="271"/>
            <p14:sldId id="276"/>
            <p14:sldId id="273"/>
            <p14:sldId id="274"/>
            <p14:sldId id="277"/>
            <p14:sldId id="275"/>
            <p14:sldId id="278"/>
            <p14:sldId id="298"/>
            <p14:sldId id="279"/>
            <p14:sldId id="301"/>
            <p14:sldId id="280"/>
            <p14:sldId id="281"/>
            <p14:sldId id="304"/>
            <p14:sldId id="305"/>
            <p14:sldId id="293"/>
            <p14:sldId id="294"/>
            <p14:sldId id="295"/>
          </p14:sldIdLst>
        </p14:section>
        <p14:section name="Conclusion y trabajos futuros" id="{DAB9B560-3FBD-4D53-8196-2B9A9F4A17BE}">
          <p14:sldIdLst>
            <p14:sldId id="288"/>
            <p14:sldId id="282"/>
            <p14:sldId id="299"/>
            <p14:sldId id="289"/>
            <p14:sldId id="302"/>
          </p14:sldIdLst>
        </p14:section>
      </p14:sectionLst>
    </p:ext>
    <p:ext uri="{EFAFB233-063F-42B5-8137-9DF3F51BA10A}">
      <p15:sldGuideLst xmlns:p15="http://schemas.microsoft.com/office/powerpoint/2012/main" xmlns="">
        <p15:guide id="1" orient="horz" pos="2228" userDrawn="1">
          <p15:clr>
            <a:srgbClr val="A4A3A4"/>
          </p15:clr>
        </p15:guide>
        <p15:guide id="2" orient="horz" pos="3294" userDrawn="1">
          <p15:clr>
            <a:srgbClr val="A4A3A4"/>
          </p15:clr>
        </p15:guide>
        <p15:guide id="3" pos="551" userDrawn="1">
          <p15:clr>
            <a:srgbClr val="A4A3A4"/>
          </p15:clr>
        </p15:guide>
        <p15:guide id="4" orient="horz" pos="958" userDrawn="1">
          <p15:clr>
            <a:srgbClr val="A4A3A4"/>
          </p15:clr>
        </p15:guide>
        <p15:guide id="5" pos="5269" userDrawn="1">
          <p15:clr>
            <a:srgbClr val="A4A3A4"/>
          </p15:clr>
        </p15:guide>
        <p15:guide id="6" orient="horz" pos="2854">
          <p15:clr>
            <a:srgbClr val="A4A3A4"/>
          </p15:clr>
        </p15:guide>
        <p15:guide id="7" orient="horz" pos="3463">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94C8"/>
    <a:srgbClr val="009BD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74" autoAdjust="0"/>
    <p:restoredTop sz="86514" autoAdjust="0"/>
  </p:normalViewPr>
  <p:slideViewPr>
    <p:cSldViewPr snapToGrid="0">
      <p:cViewPr varScale="1">
        <p:scale>
          <a:sx n="64" d="100"/>
          <a:sy n="64" d="100"/>
        </p:scale>
        <p:origin x="-486" y="-96"/>
      </p:cViewPr>
      <p:guideLst>
        <p:guide orient="horz" pos="2228"/>
        <p:guide orient="horz" pos="3294"/>
        <p:guide orient="horz" pos="958"/>
        <p:guide orient="horz" pos="2854"/>
        <p:guide orient="horz" pos="3463"/>
        <p:guide pos="551"/>
        <p:guide pos="5269"/>
      </p:guideLst>
    </p:cSldViewPr>
  </p:slideViewPr>
  <p:outlineViewPr>
    <p:cViewPr>
      <p:scale>
        <a:sx n="33" d="100"/>
        <a:sy n="33" d="100"/>
      </p:scale>
      <p:origin x="0" y="-9576"/>
    </p:cViewPr>
  </p:outlineViewPr>
  <p:notesTextViewPr>
    <p:cViewPr>
      <p:scale>
        <a:sx n="1" d="1"/>
        <a:sy n="1" d="1"/>
      </p:scale>
      <p:origin x="0" y="0"/>
    </p:cViewPr>
  </p:notesTextViewPr>
  <p:notesViewPr>
    <p:cSldViewPr snapToGrid="0" showGuides="1">
      <p:cViewPr varScale="1">
        <p:scale>
          <a:sx n="95" d="100"/>
          <a:sy n="95" d="100"/>
        </p:scale>
        <p:origin x="2724" y="84"/>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D:\Users\Seba\Desktop\PIV\Imagenes%20y%20Resultados\3-%20Poiseuille\Resultados\Utilizados\Resultados.xlsx" TargetMode="External"/></Relationships>
</file>

<file path=ppt/charts/_rels/chart2.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oleObject" Target="file:///D:\Users\Seba\Desktop\PIV\Imagenes%20y%20Resultados\1-%20JPIV%20Challenge\Resultados\Resultados.xlsx" TargetMode="External"/></Relationships>
</file>

<file path=ppt/charts/_rels/chart3.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oleObject" Target="file:///D:\Users\Seba\Desktop\PIV\Imagenes%20y%20Resultados\3-%20Poiseuille\Resultados\Utilizados\Resultados.xlsx" TargetMode="External"/></Relationships>
</file>

<file path=ppt/charts/_rels/chart4.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oleObject" Target="file:///D:\Users\Seba\Desktop\PIV\Imagenes%20y%20Resultados\3-%20Poiseuille\Resultados\Utilizados\Resultados.xlsx" TargetMode="External"/></Relationships>
</file>

<file path=ppt/charts/_rels/chart5.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oleObject" Target="file:///D:\Users\Seba\Desktop\PIV\Imagenes%20y%20Resultados\3-%20Poiseuille\Resultados\Utilizados\Resultados.xlsx" TargetMode="External"/></Relationships>
</file>

<file path=ppt/charts/_rels/chart6.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oleObject" Target="file:///D:\Users\Seba\Desktop\PIV\Imagenes%20y%20Resultados\3-%20Poiseuille\Resultados\Utilizados\Resultado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D:\Users\Seba\Desktop\PIV\Imagenes%20y%20Resultados\3-%20Poiseuille\Resultados\Utilizados\Resultado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D:\Users\Seba\Desktop\PIV\Imagenes%20y%20Resultados\3-%20Poiseuille\Resultados\Utilizados\Resultado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D:\Users\Seba\Desktop\PIV\Imagenes%20y%20Resultados\3-%20Poiseuille\Resultados\Utilizados\Resultado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s-ES"/>
  <c:style val="16"/>
  <c:chart>
    <c:autoTitleDeleted val="1"/>
    <c:plotArea>
      <c:layout/>
      <c:barChart>
        <c:barDir val="bar"/>
        <c:grouping val="clustered"/>
        <c:ser>
          <c:idx val="0"/>
          <c:order val="0"/>
          <c:tx>
            <c:strRef>
              <c:f>Hoja1!$B$3</c:f>
              <c:strCache>
                <c:ptCount val="1"/>
                <c:pt idx="0">
                  <c:v>Desp. Prom X</c:v>
                </c:pt>
              </c:strCache>
            </c:strRef>
          </c:tx>
          <c:spPr>
            <a:solidFill>
              <a:schemeClr val="accent2"/>
            </a:solidFill>
          </c:spPr>
          <c:dLbls>
            <c:spPr>
              <a:noFill/>
              <a:ln>
                <a:noFill/>
              </a:ln>
              <a:effectLst/>
            </c:spPr>
            <c:showVal val="1"/>
            <c:extLst xmlns:c16r2="http://schemas.microsoft.com/office/drawing/2015/06/chart">
              <c:ext xmlns:c15="http://schemas.microsoft.com/office/drawing/2012/chart" uri="{CE6537A1-D6FC-4f65-9D91-7224C49458BB}">
                <c15:layout/>
                <c15:showLeaderLines val="0"/>
              </c:ext>
            </c:extLst>
          </c:dLbls>
          <c:cat>
            <c:strRef>
              <c:f>Hoja1!$A$4:$A$8</c:f>
              <c:strCache>
                <c:ptCount val="5"/>
                <c:pt idx="0">
                  <c:v>CLAHE+JPIV+Global+NaN Int.</c:v>
                </c:pt>
                <c:pt idx="1">
                  <c:v>HighPass+JPIV+Global+Nan Int</c:v>
                </c:pt>
                <c:pt idx="2">
                  <c:v>CLAHE+JPIV+Global+NaN Int.</c:v>
                </c:pt>
                <c:pt idx="3">
                  <c:v>HighPass+JPIV</c:v>
                </c:pt>
                <c:pt idx="4">
                  <c:v>CLAHE+JPIV</c:v>
                </c:pt>
              </c:strCache>
            </c:strRef>
          </c:cat>
          <c:val>
            <c:numRef>
              <c:f>Hoja1!$B$4:$B$8</c:f>
              <c:numCache>
                <c:formatCode>General</c:formatCode>
                <c:ptCount val="5"/>
                <c:pt idx="0">
                  <c:v>4.952</c:v>
                </c:pt>
                <c:pt idx="1">
                  <c:v>4.9790000000000028</c:v>
                </c:pt>
                <c:pt idx="2">
                  <c:v>4.952</c:v>
                </c:pt>
                <c:pt idx="3">
                  <c:v>4.9770000000000003</c:v>
                </c:pt>
                <c:pt idx="4">
                  <c:v>4.95</c:v>
                </c:pt>
              </c:numCache>
            </c:numRef>
          </c:val>
          <c:extLst xmlns:c16r2="http://schemas.microsoft.com/office/drawing/2015/06/chart">
            <c:ext xmlns:c16="http://schemas.microsoft.com/office/drawing/2014/chart" uri="{C3380CC4-5D6E-409C-BE32-E72D297353CC}">
              <c16:uniqueId val="{00000000-EE74-48EC-87D3-5E007EBA9C84}"/>
            </c:ext>
          </c:extLst>
        </c:ser>
        <c:ser>
          <c:idx val="1"/>
          <c:order val="1"/>
          <c:tx>
            <c:strRef>
              <c:f>Hoja1!$C$3</c:f>
              <c:strCache>
                <c:ptCount val="1"/>
                <c:pt idx="0">
                  <c:v>Desp. Prom Y</c:v>
                </c:pt>
              </c:strCache>
            </c:strRef>
          </c:tx>
          <c:spPr>
            <a:solidFill>
              <a:srgbClr val="009BD2"/>
            </a:solidFill>
          </c:spPr>
          <c:dLbls>
            <c:spPr>
              <a:noFill/>
              <a:ln>
                <a:noFill/>
              </a:ln>
              <a:effectLst/>
            </c:spPr>
            <c:showVal val="1"/>
            <c:extLst xmlns:c16r2="http://schemas.microsoft.com/office/drawing/2015/06/chart">
              <c:ext xmlns:c15="http://schemas.microsoft.com/office/drawing/2012/chart" uri="{CE6537A1-D6FC-4f65-9D91-7224C49458BB}">
                <c15:layout/>
                <c15:showLeaderLines val="0"/>
              </c:ext>
            </c:extLst>
          </c:dLbls>
          <c:cat>
            <c:strRef>
              <c:f>Hoja1!$A$4:$A$8</c:f>
              <c:strCache>
                <c:ptCount val="5"/>
                <c:pt idx="0">
                  <c:v>CLAHE+JPIV+Global+NaN Int.</c:v>
                </c:pt>
                <c:pt idx="1">
                  <c:v>HighPass+JPIV+Global+Nan Int</c:v>
                </c:pt>
                <c:pt idx="2">
                  <c:v>CLAHE+JPIV+Global+NaN Int.</c:v>
                </c:pt>
                <c:pt idx="3">
                  <c:v>HighPass+JPIV</c:v>
                </c:pt>
                <c:pt idx="4">
                  <c:v>CLAHE+JPIV</c:v>
                </c:pt>
              </c:strCache>
            </c:strRef>
          </c:cat>
          <c:val>
            <c:numRef>
              <c:f>Hoja1!$C$4:$C$8</c:f>
              <c:numCache>
                <c:formatCode>General</c:formatCode>
                <c:ptCount val="5"/>
                <c:pt idx="0">
                  <c:v>4.952</c:v>
                </c:pt>
                <c:pt idx="1">
                  <c:v>4.9800000000000004</c:v>
                </c:pt>
                <c:pt idx="2">
                  <c:v>4.952</c:v>
                </c:pt>
                <c:pt idx="3">
                  <c:v>4.9790000000000028</c:v>
                </c:pt>
                <c:pt idx="4">
                  <c:v>4.9489999999999998</c:v>
                </c:pt>
              </c:numCache>
            </c:numRef>
          </c:val>
          <c:extLst xmlns:c16r2="http://schemas.microsoft.com/office/drawing/2015/06/chart">
            <c:ext xmlns:c16="http://schemas.microsoft.com/office/drawing/2014/chart" uri="{C3380CC4-5D6E-409C-BE32-E72D297353CC}">
              <c16:uniqueId val="{00000001-EE74-48EC-87D3-5E007EBA9C84}"/>
            </c:ext>
          </c:extLst>
        </c:ser>
        <c:dLbls>
          <c:showVal val="1"/>
        </c:dLbls>
        <c:gapWidth val="75"/>
        <c:axId val="69158784"/>
        <c:axId val="69160320"/>
      </c:barChart>
      <c:catAx>
        <c:axId val="69158784"/>
        <c:scaling>
          <c:orientation val="minMax"/>
        </c:scaling>
        <c:axPos val="l"/>
        <c:numFmt formatCode="General" sourceLinked="0"/>
        <c:majorTickMark val="none"/>
        <c:tickLblPos val="nextTo"/>
        <c:txPr>
          <a:bodyPr/>
          <a:lstStyle/>
          <a:p>
            <a:pPr>
              <a:defRPr b="1"/>
            </a:pPr>
            <a:endParaRPr lang="es-ES"/>
          </a:p>
        </c:txPr>
        <c:crossAx val="69160320"/>
        <c:crosses val="autoZero"/>
        <c:auto val="1"/>
        <c:lblAlgn val="ctr"/>
        <c:lblOffset val="100"/>
      </c:catAx>
      <c:valAx>
        <c:axId val="69160320"/>
        <c:scaling>
          <c:orientation val="minMax"/>
        </c:scaling>
        <c:axPos val="b"/>
        <c:numFmt formatCode="General" sourceLinked="1"/>
        <c:majorTickMark val="none"/>
        <c:tickLblPos val="nextTo"/>
        <c:crossAx val="69158784"/>
        <c:crosses val="autoZero"/>
        <c:crossBetween val="between"/>
      </c:valAx>
    </c:plotArea>
    <c:legend>
      <c:legendPos val="b"/>
      <c:layout/>
      <c:txPr>
        <a:bodyPr/>
        <a:lstStyle/>
        <a:p>
          <a:pPr>
            <a:defRPr b="1"/>
          </a:pPr>
          <a:endParaRPr lang="es-ES"/>
        </a:p>
      </c:txPr>
    </c:legend>
    <c:plotVisOnly val="1"/>
    <c:dispBlanksAs val="gap"/>
  </c:chart>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es-ES"/>
  <c:chart>
    <c:plotArea>
      <c:layout/>
      <c:lineChart>
        <c:grouping val="standard"/>
        <c:ser>
          <c:idx val="1"/>
          <c:order val="0"/>
          <c:tx>
            <c:v>Parabola</c:v>
          </c:tx>
          <c:spPr>
            <a:ln w="19050" cap="rnd" cmpd="sng" algn="ctr">
              <a:solidFill>
                <a:srgbClr val="FF0000"/>
              </a:solidFill>
              <a:prstDash val="solid"/>
              <a:round/>
            </a:ln>
            <a:effectLst/>
          </c:spPr>
          <c:marker>
            <c:symbol val="none"/>
          </c:marker>
          <c:val>
            <c:numRef>
              <c:f>'0,08'!$C$1:$C$43</c:f>
              <c:numCache>
                <c:formatCode>General</c:formatCode>
                <c:ptCount val="43"/>
                <c:pt idx="0">
                  <c:v>0</c:v>
                </c:pt>
                <c:pt idx="1">
                  <c:v>-1.0495999999999999E-3</c:v>
                </c:pt>
                <c:pt idx="2">
                  <c:v>-2.0480000000000012E-3</c:v>
                </c:pt>
                <c:pt idx="3">
                  <c:v>-2.9951999999999999E-3</c:v>
                </c:pt>
                <c:pt idx="4">
                  <c:v>-3.8912E-3</c:v>
                </c:pt>
                <c:pt idx="5">
                  <c:v>-4.7360000000000032E-3</c:v>
                </c:pt>
                <c:pt idx="6">
                  <c:v>-5.5296000000000026E-3</c:v>
                </c:pt>
                <c:pt idx="7">
                  <c:v>-6.2720000000000041E-3</c:v>
                </c:pt>
                <c:pt idx="8">
                  <c:v>-6.9632000000000036E-3</c:v>
                </c:pt>
                <c:pt idx="9">
                  <c:v>-7.6032000000000053E-3</c:v>
                </c:pt>
                <c:pt idx="10">
                  <c:v>-8.1920000000000048E-3</c:v>
                </c:pt>
                <c:pt idx="11">
                  <c:v>-8.7296000000000023E-3</c:v>
                </c:pt>
                <c:pt idx="12">
                  <c:v>-9.2160000000000002E-3</c:v>
                </c:pt>
                <c:pt idx="13">
                  <c:v>-9.6512000000000004E-3</c:v>
                </c:pt>
                <c:pt idx="14">
                  <c:v>-1.0035199999999999E-2</c:v>
                </c:pt>
                <c:pt idx="15">
                  <c:v>-1.0367999999999999E-2</c:v>
                </c:pt>
                <c:pt idx="16">
                  <c:v>-1.06496E-2</c:v>
                </c:pt>
                <c:pt idx="17">
                  <c:v>-1.0879999999999996E-2</c:v>
                </c:pt>
                <c:pt idx="18">
                  <c:v>-1.10592E-2</c:v>
                </c:pt>
                <c:pt idx="19">
                  <c:v>-1.1187200000000001E-2</c:v>
                </c:pt>
                <c:pt idx="20">
                  <c:v>-1.1264000000000001E-2</c:v>
                </c:pt>
                <c:pt idx="21">
                  <c:v>-1.12896E-2</c:v>
                </c:pt>
                <c:pt idx="22">
                  <c:v>-1.1264000000000001E-2</c:v>
                </c:pt>
                <c:pt idx="23">
                  <c:v>-1.1187200000000001E-2</c:v>
                </c:pt>
                <c:pt idx="24">
                  <c:v>-1.10592E-2</c:v>
                </c:pt>
                <c:pt idx="25">
                  <c:v>-1.0879999999999996E-2</c:v>
                </c:pt>
                <c:pt idx="26">
                  <c:v>-1.06496E-2</c:v>
                </c:pt>
                <c:pt idx="27">
                  <c:v>-1.0367999999999999E-2</c:v>
                </c:pt>
                <c:pt idx="28">
                  <c:v>-1.0035199999999999E-2</c:v>
                </c:pt>
                <c:pt idx="29">
                  <c:v>-9.6512000000000004E-3</c:v>
                </c:pt>
                <c:pt idx="30">
                  <c:v>-9.2160000000000002E-3</c:v>
                </c:pt>
                <c:pt idx="31">
                  <c:v>-8.7296000000000023E-3</c:v>
                </c:pt>
                <c:pt idx="32">
                  <c:v>-8.1920000000000048E-3</c:v>
                </c:pt>
                <c:pt idx="33">
                  <c:v>-7.6032000000000053E-3</c:v>
                </c:pt>
                <c:pt idx="34">
                  <c:v>-6.9632000000000036E-3</c:v>
                </c:pt>
                <c:pt idx="35">
                  <c:v>-6.2720000000000041E-3</c:v>
                </c:pt>
                <c:pt idx="36">
                  <c:v>-5.5296000000000026E-3</c:v>
                </c:pt>
                <c:pt idx="37">
                  <c:v>-4.7360000000000032E-3</c:v>
                </c:pt>
                <c:pt idx="38">
                  <c:v>-3.8912E-3</c:v>
                </c:pt>
                <c:pt idx="39">
                  <c:v>-2.9951999999999999E-3</c:v>
                </c:pt>
                <c:pt idx="40">
                  <c:v>-2.0480000000000012E-3</c:v>
                </c:pt>
                <c:pt idx="41">
                  <c:v>-1.0495999999999999E-3</c:v>
                </c:pt>
                <c:pt idx="42">
                  <c:v>0</c:v>
                </c:pt>
              </c:numCache>
            </c:numRef>
          </c:val>
          <c:extLst xmlns:c16r2="http://schemas.microsoft.com/office/drawing/2015/06/chart">
            <c:ext xmlns:c16="http://schemas.microsoft.com/office/drawing/2014/chart" uri="{C3380CC4-5D6E-409C-BE32-E72D297353CC}">
              <c16:uniqueId val="{00000000-6E3F-4AFE-8054-70863AB38A99}"/>
            </c:ext>
          </c:extLst>
        </c:ser>
        <c:ser>
          <c:idx val="4"/>
          <c:order val="1"/>
          <c:tx>
            <c:v>5:34</c:v>
          </c:tx>
          <c:spPr>
            <a:ln w="19050" cap="rnd" cmpd="sng" algn="ctr">
              <a:solidFill>
                <a:srgbClr val="7030A0"/>
              </a:solidFill>
              <a:prstDash val="solid"/>
              <a:round/>
            </a:ln>
            <a:effectLst/>
          </c:spPr>
          <c:marker>
            <c:symbol val="none"/>
          </c:marker>
          <c:val>
            <c:numRef>
              <c:f>'4_5_34'!$B$1:$B$43</c:f>
              <c:numCache>
                <c:formatCode>0.00E+00</c:formatCode>
                <c:ptCount val="43"/>
                <c:pt idx="0">
                  <c:v>-4.7996636363636454E-5</c:v>
                </c:pt>
                <c:pt idx="1">
                  <c:v>-5.4128994949494971E-4</c:v>
                </c:pt>
                <c:pt idx="2">
                  <c:v>-1.9994616161616123E-3</c:v>
                </c:pt>
                <c:pt idx="3">
                  <c:v>-5.9998520202020171E-3</c:v>
                </c:pt>
                <c:pt idx="4">
                  <c:v>-6.5664737373737365E-3</c:v>
                </c:pt>
                <c:pt idx="5">
                  <c:v>-7.1683914141414101E-3</c:v>
                </c:pt>
                <c:pt idx="6">
                  <c:v>-8.320624242424253E-3</c:v>
                </c:pt>
                <c:pt idx="7">
                  <c:v>-8.4597959595959626E-3</c:v>
                </c:pt>
                <c:pt idx="8">
                  <c:v>-8.4644070707070758E-3</c:v>
                </c:pt>
                <c:pt idx="9">
                  <c:v>-8.4927444444444413E-3</c:v>
                </c:pt>
                <c:pt idx="10">
                  <c:v>-8.5003318181818208E-3</c:v>
                </c:pt>
                <c:pt idx="11">
                  <c:v>-8.4763121212121026E-3</c:v>
                </c:pt>
                <c:pt idx="12">
                  <c:v>-8.5708398989899053E-3</c:v>
                </c:pt>
                <c:pt idx="13">
                  <c:v>-8.621604040404041E-3</c:v>
                </c:pt>
                <c:pt idx="14">
                  <c:v>-8.6898484848484722E-3</c:v>
                </c:pt>
                <c:pt idx="15">
                  <c:v>-8.8541717171717171E-3</c:v>
                </c:pt>
                <c:pt idx="16">
                  <c:v>-8.9797196969697134E-3</c:v>
                </c:pt>
                <c:pt idx="17">
                  <c:v>-9.225743434343436E-3</c:v>
                </c:pt>
                <c:pt idx="18">
                  <c:v>-9.7606323232323211E-3</c:v>
                </c:pt>
                <c:pt idx="19">
                  <c:v>-1.0467683333333321E-2</c:v>
                </c:pt>
                <c:pt idx="20">
                  <c:v>-1.0801611616161623E-2</c:v>
                </c:pt>
                <c:pt idx="21">
                  <c:v>-1.0992846969696964E-2</c:v>
                </c:pt>
                <c:pt idx="22">
                  <c:v>-1.1175321212121218E-2</c:v>
                </c:pt>
                <c:pt idx="23">
                  <c:v>-1.1184627272727267E-2</c:v>
                </c:pt>
                <c:pt idx="24">
                  <c:v>-1.1119442929292914E-2</c:v>
                </c:pt>
                <c:pt idx="25">
                  <c:v>-1.0953359090909099E-2</c:v>
                </c:pt>
                <c:pt idx="26">
                  <c:v>-1.07043590909091E-2</c:v>
                </c:pt>
                <c:pt idx="27">
                  <c:v>-1.0442531818181819E-2</c:v>
                </c:pt>
                <c:pt idx="28">
                  <c:v>-1.0001877272727284E-2</c:v>
                </c:pt>
                <c:pt idx="29">
                  <c:v>-9.6881121212121189E-3</c:v>
                </c:pt>
                <c:pt idx="30">
                  <c:v>-9.510500505050503E-3</c:v>
                </c:pt>
                <c:pt idx="31">
                  <c:v>-9.4542449494949572E-3</c:v>
                </c:pt>
                <c:pt idx="32">
                  <c:v>-9.4304348484848585E-3</c:v>
                </c:pt>
                <c:pt idx="33">
                  <c:v>-9.3485247474747388E-3</c:v>
                </c:pt>
                <c:pt idx="34">
                  <c:v>-9.0968419191919236E-3</c:v>
                </c:pt>
                <c:pt idx="35">
                  <c:v>-9.2446909090909135E-3</c:v>
                </c:pt>
                <c:pt idx="36">
                  <c:v>-9.2355944444444445E-3</c:v>
                </c:pt>
                <c:pt idx="37">
                  <c:v>-9.094075252525256E-3</c:v>
                </c:pt>
                <c:pt idx="38">
                  <c:v>-8.1008838383838343E-3</c:v>
                </c:pt>
                <c:pt idx="39">
                  <c:v>-6.6251606060606085E-3</c:v>
                </c:pt>
                <c:pt idx="40">
                  <c:v>-2.1609720707070697E-3</c:v>
                </c:pt>
                <c:pt idx="41">
                  <c:v>-5.8794181818181768E-4</c:v>
                </c:pt>
                <c:pt idx="42">
                  <c:v>-1.6763065656565595E-4</c:v>
                </c:pt>
              </c:numCache>
            </c:numRef>
          </c:val>
          <c:extLst xmlns:c16r2="http://schemas.microsoft.com/office/drawing/2015/06/chart">
            <c:ext xmlns:c16="http://schemas.microsoft.com/office/drawing/2014/chart" uri="{C3380CC4-5D6E-409C-BE32-E72D297353CC}">
              <c16:uniqueId val="{00000001-6E3F-4AFE-8054-70863AB38A99}"/>
            </c:ext>
          </c:extLst>
        </c:ser>
        <c:dLbls/>
        <c:marker val="1"/>
        <c:axId val="71416832"/>
        <c:axId val="71422720"/>
      </c:lineChart>
      <c:catAx>
        <c:axId val="71416832"/>
        <c:scaling>
          <c:orientation val="minMax"/>
        </c:scaling>
        <c:delete val="1"/>
        <c:axPos val="b"/>
        <c:tickLblPos val="none"/>
        <c:crossAx val="71422720"/>
        <c:crosses val="autoZero"/>
        <c:auto val="1"/>
        <c:lblAlgn val="ctr"/>
        <c:lblOffset val="100"/>
      </c:catAx>
      <c:valAx>
        <c:axId val="71422720"/>
        <c:scaling>
          <c:orientation val="minMax"/>
        </c:scaling>
        <c:axPos val="l"/>
        <c:majorGridlines>
          <c:spPr>
            <a:ln w="6350" cap="flat" cmpd="sng" algn="ctr">
              <a:solidFill>
                <a:schemeClr val="tx1">
                  <a:tint val="75000"/>
                </a:schemeClr>
              </a:solidFill>
              <a:prstDash val="solid"/>
              <a:round/>
            </a:ln>
            <a:effectLst/>
          </c:spPr>
        </c:majorGridlines>
        <c:numFmt formatCode="General" sourceLinked="1"/>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ES"/>
          </a:p>
        </c:txPr>
        <c:crossAx val="71416832"/>
        <c:crosses val="autoZero"/>
        <c:crossBetween val="between"/>
      </c:valAx>
      <c:spPr>
        <a:noFill/>
        <a:ln>
          <a:noFill/>
        </a:ln>
        <a:effectLst/>
      </c:spPr>
    </c:plotArea>
    <c:legend>
      <c:legendPos val="r"/>
      <c:layout/>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ES"/>
        </a:p>
      </c:txPr>
    </c:legend>
    <c:plotVisOnly val="1"/>
    <c:dispBlanksAs val="gap"/>
  </c:chart>
  <c:spPr>
    <a:solidFill>
      <a:schemeClr val="bg1"/>
    </a:solidFill>
    <a:ln w="6350" cap="flat" cmpd="sng" algn="ctr">
      <a:noFill/>
      <a:prstDash val="solid"/>
      <a:miter lim="800000"/>
    </a:ln>
    <a:effectLst/>
  </c:spPr>
  <c:txPr>
    <a:bodyPr/>
    <a:lstStyle/>
    <a:p>
      <a:pPr>
        <a:defRPr/>
      </a:pPr>
      <a:endParaRPr lang="es-E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s-ES"/>
  <c:chart>
    <c:autoTitleDeleted val="1"/>
    <c:plotArea>
      <c:layout>
        <c:manualLayout>
          <c:layoutTarget val="inner"/>
          <c:xMode val="edge"/>
          <c:yMode val="edge"/>
          <c:x val="0.18824124403804368"/>
          <c:y val="5.0925925925925923E-2"/>
          <c:w val="0.78021753732396348"/>
          <c:h val="0.73577136191309433"/>
        </c:manualLayout>
      </c:layout>
      <c:barChart>
        <c:barDir val="col"/>
        <c:grouping val="clustered"/>
        <c:ser>
          <c:idx val="0"/>
          <c:order val="0"/>
          <c:tx>
            <c:v>Usando Capa de Abstraccion</c:v>
          </c:tx>
          <c:spPr>
            <a:solidFill>
              <a:srgbClr val="00B0F0"/>
            </a:solidFill>
            <a:ln>
              <a:noFill/>
            </a:ln>
            <a:effectLst/>
          </c:spPr>
          <c:dPt>
            <c:idx val="0"/>
            <c:spPr>
              <a:solidFill>
                <a:srgbClr val="009BD2"/>
              </a:solidFill>
              <a:ln>
                <a:noFill/>
              </a:ln>
              <a:effectLst/>
            </c:spPr>
            <c:extLst xmlns:c16r2="http://schemas.microsoft.com/office/drawing/2015/06/chart">
              <c:ext xmlns:c16="http://schemas.microsoft.com/office/drawing/2014/chart" uri="{C3380CC4-5D6E-409C-BE32-E72D297353CC}">
                <c16:uniqueId val="{00000002-866E-465C-B2B5-5129144B72F4}"/>
              </c:ext>
            </c:extLst>
          </c:dPt>
          <c:dPt>
            <c:idx val="1"/>
            <c:spPr>
              <a:solidFill>
                <a:srgbClr val="0094C8"/>
              </a:solidFill>
              <a:ln>
                <a:noFill/>
              </a:ln>
              <a:effectLst/>
            </c:spPr>
            <c:extLst xmlns:c16r2="http://schemas.microsoft.com/office/drawing/2015/06/chart">
              <c:ext xmlns:c16="http://schemas.microsoft.com/office/drawing/2014/chart" uri="{C3380CC4-5D6E-409C-BE32-E72D297353CC}">
                <c16:uniqueId val="{00000003-866E-465C-B2B5-5129144B72F4}"/>
              </c:ext>
            </c:extLst>
          </c:dPt>
          <c:cat>
            <c:strLit>
              <c:ptCount val="2"/>
              <c:pt idx="0">
                <c:v>Correlacion Cruzada (JPIV)</c:v>
              </c:pt>
              <c:pt idx="1">
                <c:v>CLAHE (ImageJ)</c:v>
              </c:pt>
            </c:strLit>
          </c:cat>
          <c:val>
            <c:numRef>
              <c:f>(Hoja1!$J$5,Hoja1!$O$4)</c:f>
              <c:numCache>
                <c:formatCode>General</c:formatCode>
                <c:ptCount val="2"/>
                <c:pt idx="0">
                  <c:v>45442.400000000001</c:v>
                </c:pt>
                <c:pt idx="1">
                  <c:v>13581.4</c:v>
                </c:pt>
              </c:numCache>
            </c:numRef>
          </c:val>
          <c:extLst xmlns:c16r2="http://schemas.microsoft.com/office/drawing/2015/06/chart">
            <c:ext xmlns:c16="http://schemas.microsoft.com/office/drawing/2014/chart" uri="{C3380CC4-5D6E-409C-BE32-E72D297353CC}">
              <c16:uniqueId val="{00000000-866E-465C-B2B5-5129144B72F4}"/>
            </c:ext>
          </c:extLst>
        </c:ser>
        <c:ser>
          <c:idx val="1"/>
          <c:order val="1"/>
          <c:tx>
            <c:v>Sin Capa de Abstraccion</c:v>
          </c:tx>
          <c:spPr>
            <a:solidFill>
              <a:schemeClr val="accent2"/>
            </a:solidFill>
            <a:ln>
              <a:noFill/>
            </a:ln>
            <a:effectLst/>
          </c:spPr>
          <c:cat>
            <c:strLit>
              <c:ptCount val="2"/>
              <c:pt idx="0">
                <c:v>Correlacion Cruzada (JPIV)</c:v>
              </c:pt>
              <c:pt idx="1">
                <c:v>CLAHE (ImageJ)</c:v>
              </c:pt>
            </c:strLit>
          </c:cat>
          <c:val>
            <c:numRef>
              <c:f>(Hoja1!$J$16,Hoja1!$O$16)</c:f>
              <c:numCache>
                <c:formatCode>General</c:formatCode>
                <c:ptCount val="2"/>
                <c:pt idx="0">
                  <c:v>46514.8</c:v>
                </c:pt>
                <c:pt idx="1">
                  <c:v>41266.6</c:v>
                </c:pt>
              </c:numCache>
            </c:numRef>
          </c:val>
          <c:extLst xmlns:c16r2="http://schemas.microsoft.com/office/drawing/2015/06/chart">
            <c:ext xmlns:c16="http://schemas.microsoft.com/office/drawing/2014/chart" uri="{C3380CC4-5D6E-409C-BE32-E72D297353CC}">
              <c16:uniqueId val="{00000001-866E-465C-B2B5-5129144B72F4}"/>
            </c:ext>
          </c:extLst>
        </c:ser>
        <c:dLbls/>
        <c:gapWidth val="219"/>
        <c:overlap val="-27"/>
        <c:axId val="71011328"/>
        <c:axId val="71021312"/>
      </c:barChart>
      <c:catAx>
        <c:axId val="71011328"/>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s-ES"/>
          </a:p>
        </c:txPr>
        <c:crossAx val="71021312"/>
        <c:crosses val="autoZero"/>
        <c:auto val="1"/>
        <c:lblAlgn val="ctr"/>
        <c:lblOffset val="100"/>
      </c:catAx>
      <c:valAx>
        <c:axId val="71021312"/>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0" spcFirstLastPara="1" vertOverflow="ellipsis"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s-ES"/>
          </a:p>
        </c:txPr>
        <c:crossAx val="71011328"/>
        <c:crosses val="autoZero"/>
        <c:crossBetween val="between"/>
      </c:valAx>
      <c:spPr>
        <a:noFill/>
        <a:ln>
          <a:noFill/>
        </a:ln>
        <a:effectLst/>
      </c:spPr>
    </c:plotArea>
    <c:legend>
      <c:legendPos val="b"/>
      <c:layout>
        <c:manualLayout>
          <c:xMode val="edge"/>
          <c:yMode val="edge"/>
          <c:x val="0.11728618702314438"/>
          <c:y val="0.85688776656163568"/>
          <c:w val="0.76542762595371139"/>
          <c:h val="5.2879383638815572E-2"/>
        </c:manualLayout>
      </c:layout>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s-ES"/>
        </a:p>
      </c:txPr>
    </c:legend>
    <c:plotVisOnly val="1"/>
    <c:dispBlanksAs val="gap"/>
  </c:chart>
  <c:spPr>
    <a:noFill/>
    <a:ln>
      <a:noFill/>
    </a:ln>
    <a:effectLst/>
  </c:spPr>
  <c:txPr>
    <a:bodyPr/>
    <a:lstStyle/>
    <a:p>
      <a:pPr>
        <a:defRPr sz="1100" b="1" i="0" baseline="0"/>
      </a:pPr>
      <a:endParaRPr lang="es-ES"/>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es-ES"/>
  <c:chart>
    <c:plotArea>
      <c:layout/>
      <c:lineChart>
        <c:grouping val="standard"/>
        <c:ser>
          <c:idx val="1"/>
          <c:order val="0"/>
          <c:tx>
            <c:v>Parabola</c:v>
          </c:tx>
          <c:spPr>
            <a:ln w="19050" cap="rnd" cmpd="sng" algn="ctr">
              <a:solidFill>
                <a:srgbClr val="FF0000"/>
              </a:solidFill>
              <a:prstDash val="solid"/>
              <a:round/>
            </a:ln>
            <a:effectLst/>
          </c:spPr>
          <c:marker>
            <c:symbol val="none"/>
          </c:marker>
          <c:val>
            <c:numRef>
              <c:f>'0,08'!$C$1:$C$43</c:f>
              <c:numCache>
                <c:formatCode>General</c:formatCode>
                <c:ptCount val="43"/>
                <c:pt idx="0">
                  <c:v>0</c:v>
                </c:pt>
                <c:pt idx="1">
                  <c:v>-1.0495999999999999E-3</c:v>
                </c:pt>
                <c:pt idx="2">
                  <c:v>-2.0480000000000012E-3</c:v>
                </c:pt>
                <c:pt idx="3">
                  <c:v>-2.9951999999999999E-3</c:v>
                </c:pt>
                <c:pt idx="4">
                  <c:v>-3.8912E-3</c:v>
                </c:pt>
                <c:pt idx="5">
                  <c:v>-4.7360000000000032E-3</c:v>
                </c:pt>
                <c:pt idx="6">
                  <c:v>-5.5296000000000026E-3</c:v>
                </c:pt>
                <c:pt idx="7">
                  <c:v>-6.2720000000000041E-3</c:v>
                </c:pt>
                <c:pt idx="8">
                  <c:v>-6.9632000000000036E-3</c:v>
                </c:pt>
                <c:pt idx="9">
                  <c:v>-7.6032000000000053E-3</c:v>
                </c:pt>
                <c:pt idx="10">
                  <c:v>-8.1920000000000048E-3</c:v>
                </c:pt>
                <c:pt idx="11">
                  <c:v>-8.7296000000000023E-3</c:v>
                </c:pt>
                <c:pt idx="12">
                  <c:v>-9.2160000000000002E-3</c:v>
                </c:pt>
                <c:pt idx="13">
                  <c:v>-9.6512000000000004E-3</c:v>
                </c:pt>
                <c:pt idx="14">
                  <c:v>-1.0035199999999999E-2</c:v>
                </c:pt>
                <c:pt idx="15">
                  <c:v>-1.0367999999999999E-2</c:v>
                </c:pt>
                <c:pt idx="16">
                  <c:v>-1.06496E-2</c:v>
                </c:pt>
                <c:pt idx="17">
                  <c:v>-1.0879999999999996E-2</c:v>
                </c:pt>
                <c:pt idx="18">
                  <c:v>-1.10592E-2</c:v>
                </c:pt>
                <c:pt idx="19">
                  <c:v>-1.1187200000000001E-2</c:v>
                </c:pt>
                <c:pt idx="20">
                  <c:v>-1.1264000000000001E-2</c:v>
                </c:pt>
                <c:pt idx="21">
                  <c:v>-1.12896E-2</c:v>
                </c:pt>
                <c:pt idx="22">
                  <c:v>-1.1264000000000001E-2</c:v>
                </c:pt>
                <c:pt idx="23">
                  <c:v>-1.1187200000000001E-2</c:v>
                </c:pt>
                <c:pt idx="24">
                  <c:v>-1.10592E-2</c:v>
                </c:pt>
                <c:pt idx="25">
                  <c:v>-1.0879999999999996E-2</c:v>
                </c:pt>
                <c:pt idx="26">
                  <c:v>-1.06496E-2</c:v>
                </c:pt>
                <c:pt idx="27">
                  <c:v>-1.0367999999999999E-2</c:v>
                </c:pt>
                <c:pt idx="28">
                  <c:v>-1.0035199999999999E-2</c:v>
                </c:pt>
                <c:pt idx="29">
                  <c:v>-9.6512000000000004E-3</c:v>
                </c:pt>
                <c:pt idx="30">
                  <c:v>-9.2160000000000002E-3</c:v>
                </c:pt>
                <c:pt idx="31">
                  <c:v>-8.7296000000000023E-3</c:v>
                </c:pt>
                <c:pt idx="32">
                  <c:v>-8.1920000000000048E-3</c:v>
                </c:pt>
                <c:pt idx="33">
                  <c:v>-7.6032000000000053E-3</c:v>
                </c:pt>
                <c:pt idx="34">
                  <c:v>-6.9632000000000036E-3</c:v>
                </c:pt>
                <c:pt idx="35">
                  <c:v>-6.2720000000000041E-3</c:v>
                </c:pt>
                <c:pt idx="36">
                  <c:v>-5.5296000000000026E-3</c:v>
                </c:pt>
                <c:pt idx="37">
                  <c:v>-4.7360000000000032E-3</c:v>
                </c:pt>
                <c:pt idx="38">
                  <c:v>-3.8912E-3</c:v>
                </c:pt>
                <c:pt idx="39">
                  <c:v>-2.9951999999999999E-3</c:v>
                </c:pt>
                <c:pt idx="40">
                  <c:v>-2.0480000000000012E-3</c:v>
                </c:pt>
                <c:pt idx="41">
                  <c:v>-1.0495999999999999E-3</c:v>
                </c:pt>
                <c:pt idx="42">
                  <c:v>0</c:v>
                </c:pt>
              </c:numCache>
            </c:numRef>
          </c:val>
          <c:extLst xmlns:c16r2="http://schemas.microsoft.com/office/drawing/2015/06/chart">
            <c:ext xmlns:c16="http://schemas.microsoft.com/office/drawing/2014/chart" uri="{C3380CC4-5D6E-409C-BE32-E72D297353CC}">
              <c16:uniqueId val="{00000000-D7FF-4173-9019-9341E7C59FA1}"/>
            </c:ext>
          </c:extLst>
        </c:ser>
        <c:ser>
          <c:idx val="0"/>
          <c:order val="1"/>
          <c:tx>
            <c:v>0:08</c:v>
          </c:tx>
          <c:spPr>
            <a:ln w="19050" cap="rnd" cmpd="sng" algn="ctr">
              <a:solidFill>
                <a:srgbClr val="92D050"/>
              </a:solidFill>
              <a:prstDash val="solid"/>
              <a:round/>
            </a:ln>
            <a:effectLst/>
          </c:spPr>
          <c:marker>
            <c:symbol val="none"/>
          </c:marker>
          <c:val>
            <c:numRef>
              <c:f>'0,08'!$B$1:$B$43</c:f>
              <c:numCache>
                <c:formatCode>0.00E+00</c:formatCode>
                <c:ptCount val="43"/>
                <c:pt idx="0">
                  <c:v>-3.9956636363636371E-4</c:v>
                </c:pt>
                <c:pt idx="1">
                  <c:v>-3.1999543434343357E-3</c:v>
                </c:pt>
                <c:pt idx="2">
                  <c:v>-7.9936444444444442E-3</c:v>
                </c:pt>
                <c:pt idx="3">
                  <c:v>-9.5272383838383799E-3</c:v>
                </c:pt>
                <c:pt idx="4">
                  <c:v>-9.2450666666666678E-3</c:v>
                </c:pt>
                <c:pt idx="5">
                  <c:v>-8.9907757575757447E-3</c:v>
                </c:pt>
                <c:pt idx="6">
                  <c:v>-9.5945484848484718E-3</c:v>
                </c:pt>
                <c:pt idx="7">
                  <c:v>-9.5814303030303041E-3</c:v>
                </c:pt>
                <c:pt idx="8">
                  <c:v>-9.6589434343434238E-3</c:v>
                </c:pt>
                <c:pt idx="9">
                  <c:v>-9.7791373737373694E-3</c:v>
                </c:pt>
                <c:pt idx="10">
                  <c:v>-9.8181181818181688E-3</c:v>
                </c:pt>
                <c:pt idx="11">
                  <c:v>-9.7758484848484845E-3</c:v>
                </c:pt>
                <c:pt idx="12">
                  <c:v>-9.7484535353535209E-3</c:v>
                </c:pt>
                <c:pt idx="13">
                  <c:v>-9.7697191919191954E-3</c:v>
                </c:pt>
                <c:pt idx="14">
                  <c:v>-9.9737050505050561E-3</c:v>
                </c:pt>
                <c:pt idx="15">
                  <c:v>-9.9765454545454584E-3</c:v>
                </c:pt>
                <c:pt idx="16">
                  <c:v>-9.8032434343434359E-3</c:v>
                </c:pt>
                <c:pt idx="17">
                  <c:v>-9.8034676767676833E-3</c:v>
                </c:pt>
                <c:pt idx="18">
                  <c:v>-9.8448777777777642E-3</c:v>
                </c:pt>
                <c:pt idx="19">
                  <c:v>-9.9029939393939451E-3</c:v>
                </c:pt>
                <c:pt idx="20">
                  <c:v>-9.826004040404044E-3</c:v>
                </c:pt>
                <c:pt idx="21">
                  <c:v>-9.7746525252525168E-3</c:v>
                </c:pt>
                <c:pt idx="22">
                  <c:v>-9.9207838383838388E-3</c:v>
                </c:pt>
                <c:pt idx="23">
                  <c:v>-9.8986212121212076E-3</c:v>
                </c:pt>
                <c:pt idx="24">
                  <c:v>-9.4228909090909065E-3</c:v>
                </c:pt>
                <c:pt idx="25">
                  <c:v>-9.6059101010101001E-3</c:v>
                </c:pt>
                <c:pt idx="26">
                  <c:v>-9.7794363636363735E-3</c:v>
                </c:pt>
                <c:pt idx="27">
                  <c:v>-9.8294050505050527E-3</c:v>
                </c:pt>
                <c:pt idx="28">
                  <c:v>-9.9275858585858665E-3</c:v>
                </c:pt>
                <c:pt idx="29">
                  <c:v>-9.835197979797981E-3</c:v>
                </c:pt>
                <c:pt idx="30">
                  <c:v>-9.6164494949494955E-3</c:v>
                </c:pt>
                <c:pt idx="31">
                  <c:v>-9.7948343434343475E-3</c:v>
                </c:pt>
                <c:pt idx="32">
                  <c:v>-9.8260787878787729E-3</c:v>
                </c:pt>
                <c:pt idx="33">
                  <c:v>-9.7958060606060608E-3</c:v>
                </c:pt>
                <c:pt idx="34">
                  <c:v>-9.6038545454545515E-3</c:v>
                </c:pt>
                <c:pt idx="35">
                  <c:v>-9.5717505050505001E-3</c:v>
                </c:pt>
                <c:pt idx="36">
                  <c:v>-9.451780808080807E-3</c:v>
                </c:pt>
                <c:pt idx="37">
                  <c:v>-9.6549818181818157E-3</c:v>
                </c:pt>
                <c:pt idx="38">
                  <c:v>-9.6932525252525215E-3</c:v>
                </c:pt>
                <c:pt idx="39">
                  <c:v>-9.5230151515151434E-3</c:v>
                </c:pt>
                <c:pt idx="40">
                  <c:v>-9.3187676767676787E-3</c:v>
                </c:pt>
                <c:pt idx="41">
                  <c:v>-3.6904323232323248E-4</c:v>
                </c:pt>
                <c:pt idx="42">
                  <c:v>-2.8655939393939365E-5</c:v>
                </c:pt>
              </c:numCache>
            </c:numRef>
          </c:val>
          <c:extLst xmlns:c16r2="http://schemas.microsoft.com/office/drawing/2015/06/chart">
            <c:ext xmlns:c16="http://schemas.microsoft.com/office/drawing/2014/chart" uri="{C3380CC4-5D6E-409C-BE32-E72D297353CC}">
              <c16:uniqueId val="{00000001-D7FF-4173-9019-9341E7C59FA1}"/>
            </c:ext>
          </c:extLst>
        </c:ser>
        <c:dLbls/>
        <c:marker val="1"/>
        <c:axId val="71114752"/>
        <c:axId val="71116288"/>
      </c:lineChart>
      <c:catAx>
        <c:axId val="71114752"/>
        <c:scaling>
          <c:orientation val="minMax"/>
        </c:scaling>
        <c:delete val="1"/>
        <c:axPos val="b"/>
        <c:tickLblPos val="none"/>
        <c:crossAx val="71116288"/>
        <c:crosses val="autoZero"/>
        <c:auto val="1"/>
        <c:lblAlgn val="ctr"/>
        <c:lblOffset val="100"/>
      </c:catAx>
      <c:valAx>
        <c:axId val="71116288"/>
        <c:scaling>
          <c:orientation val="minMax"/>
        </c:scaling>
        <c:axPos val="l"/>
        <c:majorGridlines>
          <c:spPr>
            <a:ln w="6350" cap="flat" cmpd="sng" algn="ctr">
              <a:solidFill>
                <a:schemeClr val="tx1">
                  <a:tint val="75000"/>
                </a:schemeClr>
              </a:solidFill>
              <a:prstDash val="solid"/>
              <a:round/>
            </a:ln>
            <a:effectLst/>
          </c:spPr>
        </c:majorGridlines>
        <c:numFmt formatCode="General" sourceLinked="1"/>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ES"/>
          </a:p>
        </c:txPr>
        <c:crossAx val="71114752"/>
        <c:crosses val="autoZero"/>
        <c:crossBetween val="between"/>
      </c:valAx>
      <c:spPr>
        <a:noFill/>
        <a:ln>
          <a:noFill/>
        </a:ln>
        <a:effectLst/>
      </c:spPr>
    </c:plotArea>
    <c:legend>
      <c:legendPos val="r"/>
      <c:layout/>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ES"/>
        </a:p>
      </c:txPr>
    </c:legend>
    <c:plotVisOnly val="1"/>
    <c:dispBlanksAs val="gap"/>
  </c:chart>
  <c:spPr>
    <a:noFill/>
    <a:ln w="6350" cap="flat" cmpd="sng" algn="ctr">
      <a:noFill/>
      <a:prstDash val="solid"/>
      <a:miter lim="800000"/>
    </a:ln>
    <a:effectLst/>
  </c:spPr>
  <c:txPr>
    <a:bodyPr/>
    <a:lstStyle/>
    <a:p>
      <a:pPr>
        <a:defRPr/>
      </a:pPr>
      <a:endParaRPr lang="es-ES"/>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es-ES"/>
  <c:chart>
    <c:plotArea>
      <c:layout/>
      <c:lineChart>
        <c:grouping val="standard"/>
        <c:ser>
          <c:idx val="1"/>
          <c:order val="0"/>
          <c:tx>
            <c:v>Parabola</c:v>
          </c:tx>
          <c:spPr>
            <a:ln w="19050" cap="rnd" cmpd="sng" algn="ctr">
              <a:solidFill>
                <a:srgbClr val="FF0000"/>
              </a:solidFill>
              <a:prstDash val="solid"/>
              <a:round/>
            </a:ln>
            <a:effectLst/>
          </c:spPr>
          <c:marker>
            <c:symbol val="none"/>
          </c:marker>
          <c:val>
            <c:numRef>
              <c:f>'0,08'!$C$1:$C$43</c:f>
              <c:numCache>
                <c:formatCode>General</c:formatCode>
                <c:ptCount val="43"/>
                <c:pt idx="0">
                  <c:v>0</c:v>
                </c:pt>
                <c:pt idx="1">
                  <c:v>-1.0495999999999999E-3</c:v>
                </c:pt>
                <c:pt idx="2">
                  <c:v>-2.0480000000000012E-3</c:v>
                </c:pt>
                <c:pt idx="3">
                  <c:v>-2.9951999999999999E-3</c:v>
                </c:pt>
                <c:pt idx="4">
                  <c:v>-3.8912E-3</c:v>
                </c:pt>
                <c:pt idx="5">
                  <c:v>-4.7360000000000032E-3</c:v>
                </c:pt>
                <c:pt idx="6">
                  <c:v>-5.5296000000000026E-3</c:v>
                </c:pt>
                <c:pt idx="7">
                  <c:v>-6.2720000000000041E-3</c:v>
                </c:pt>
                <c:pt idx="8">
                  <c:v>-6.9632000000000036E-3</c:v>
                </c:pt>
                <c:pt idx="9">
                  <c:v>-7.6032000000000053E-3</c:v>
                </c:pt>
                <c:pt idx="10">
                  <c:v>-8.1920000000000048E-3</c:v>
                </c:pt>
                <c:pt idx="11">
                  <c:v>-8.7296000000000023E-3</c:v>
                </c:pt>
                <c:pt idx="12">
                  <c:v>-9.2160000000000002E-3</c:v>
                </c:pt>
                <c:pt idx="13">
                  <c:v>-9.6512000000000004E-3</c:v>
                </c:pt>
                <c:pt idx="14">
                  <c:v>-1.0035199999999999E-2</c:v>
                </c:pt>
                <c:pt idx="15">
                  <c:v>-1.0367999999999999E-2</c:v>
                </c:pt>
                <c:pt idx="16">
                  <c:v>-1.06496E-2</c:v>
                </c:pt>
                <c:pt idx="17">
                  <c:v>-1.0879999999999996E-2</c:v>
                </c:pt>
                <c:pt idx="18">
                  <c:v>-1.10592E-2</c:v>
                </c:pt>
                <c:pt idx="19">
                  <c:v>-1.1187200000000001E-2</c:v>
                </c:pt>
                <c:pt idx="20">
                  <c:v>-1.1264000000000001E-2</c:v>
                </c:pt>
                <c:pt idx="21">
                  <c:v>-1.12896E-2</c:v>
                </c:pt>
                <c:pt idx="22">
                  <c:v>-1.1264000000000001E-2</c:v>
                </c:pt>
                <c:pt idx="23">
                  <c:v>-1.1187200000000001E-2</c:v>
                </c:pt>
                <c:pt idx="24">
                  <c:v>-1.10592E-2</c:v>
                </c:pt>
                <c:pt idx="25">
                  <c:v>-1.0879999999999996E-2</c:v>
                </c:pt>
                <c:pt idx="26">
                  <c:v>-1.06496E-2</c:v>
                </c:pt>
                <c:pt idx="27">
                  <c:v>-1.0367999999999999E-2</c:v>
                </c:pt>
                <c:pt idx="28">
                  <c:v>-1.0035199999999999E-2</c:v>
                </c:pt>
                <c:pt idx="29">
                  <c:v>-9.6512000000000004E-3</c:v>
                </c:pt>
                <c:pt idx="30">
                  <c:v>-9.2160000000000002E-3</c:v>
                </c:pt>
                <c:pt idx="31">
                  <c:v>-8.7296000000000023E-3</c:v>
                </c:pt>
                <c:pt idx="32">
                  <c:v>-8.1920000000000048E-3</c:v>
                </c:pt>
                <c:pt idx="33">
                  <c:v>-7.6032000000000053E-3</c:v>
                </c:pt>
                <c:pt idx="34">
                  <c:v>-6.9632000000000036E-3</c:v>
                </c:pt>
                <c:pt idx="35">
                  <c:v>-6.2720000000000041E-3</c:v>
                </c:pt>
                <c:pt idx="36">
                  <c:v>-5.5296000000000026E-3</c:v>
                </c:pt>
                <c:pt idx="37">
                  <c:v>-4.7360000000000032E-3</c:v>
                </c:pt>
                <c:pt idx="38">
                  <c:v>-3.8912E-3</c:v>
                </c:pt>
                <c:pt idx="39">
                  <c:v>-2.9951999999999999E-3</c:v>
                </c:pt>
                <c:pt idx="40">
                  <c:v>-2.0480000000000012E-3</c:v>
                </c:pt>
                <c:pt idx="41">
                  <c:v>-1.0495999999999999E-3</c:v>
                </c:pt>
                <c:pt idx="42">
                  <c:v>0</c:v>
                </c:pt>
              </c:numCache>
            </c:numRef>
          </c:val>
          <c:extLst xmlns:c16r2="http://schemas.microsoft.com/office/drawing/2015/06/chart">
            <c:ext xmlns:c16="http://schemas.microsoft.com/office/drawing/2014/chart" uri="{C3380CC4-5D6E-409C-BE32-E72D297353CC}">
              <c16:uniqueId val="{00000000-C21D-49BF-93A1-5E0472CA3B4C}"/>
            </c:ext>
          </c:extLst>
        </c:ser>
        <c:ser>
          <c:idx val="2"/>
          <c:order val="1"/>
          <c:tx>
            <c:v>1:38</c:v>
          </c:tx>
          <c:spPr>
            <a:ln w="19050" cap="rnd" cmpd="sng" algn="ctr">
              <a:solidFill>
                <a:srgbClr val="FFC000"/>
              </a:solidFill>
              <a:prstDash val="solid"/>
              <a:round/>
            </a:ln>
            <a:effectLst/>
          </c:spPr>
          <c:marker>
            <c:symbol val="none"/>
          </c:marker>
          <c:val>
            <c:numRef>
              <c:f>'1_38'!$B$1:$B$43</c:f>
              <c:numCache>
                <c:formatCode>0.00E+00</c:formatCode>
                <c:ptCount val="43"/>
                <c:pt idx="0">
                  <c:v>0</c:v>
                </c:pt>
                <c:pt idx="1">
                  <c:v>-9.0348853535353519E-4</c:v>
                </c:pt>
                <c:pt idx="2">
                  <c:v>-3.9364636363636366E-3</c:v>
                </c:pt>
                <c:pt idx="3">
                  <c:v>-5.5226439393939418E-3</c:v>
                </c:pt>
                <c:pt idx="4">
                  <c:v>-6.6745833333333362E-3</c:v>
                </c:pt>
                <c:pt idx="5">
                  <c:v>-7.3838560606060474E-3</c:v>
                </c:pt>
                <c:pt idx="6">
                  <c:v>-8.8039106060606009E-3</c:v>
                </c:pt>
                <c:pt idx="7">
                  <c:v>-8.9289555555555518E-3</c:v>
                </c:pt>
                <c:pt idx="8">
                  <c:v>-8.9166732323232318E-3</c:v>
                </c:pt>
                <c:pt idx="9">
                  <c:v>-8.9518853535353552E-3</c:v>
                </c:pt>
                <c:pt idx="10">
                  <c:v>-8.8679631313131283E-3</c:v>
                </c:pt>
                <c:pt idx="11">
                  <c:v>-8.5816131313131219E-3</c:v>
                </c:pt>
                <c:pt idx="12">
                  <c:v>-8.4816777777777727E-3</c:v>
                </c:pt>
                <c:pt idx="13">
                  <c:v>-8.7482419191919156E-3</c:v>
                </c:pt>
                <c:pt idx="14">
                  <c:v>-8.808270202020194E-3</c:v>
                </c:pt>
                <c:pt idx="15">
                  <c:v>-9.0240282828282798E-3</c:v>
                </c:pt>
                <c:pt idx="16">
                  <c:v>-9.0820025252525225E-3</c:v>
                </c:pt>
                <c:pt idx="17">
                  <c:v>-9.2749146464646479E-3</c:v>
                </c:pt>
                <c:pt idx="18">
                  <c:v>-9.2450262626262592E-3</c:v>
                </c:pt>
                <c:pt idx="19">
                  <c:v>-9.1681045454545338E-3</c:v>
                </c:pt>
                <c:pt idx="20">
                  <c:v>-9.4865227272727271E-3</c:v>
                </c:pt>
                <c:pt idx="21">
                  <c:v>-9.7068080808080711E-3</c:v>
                </c:pt>
                <c:pt idx="22">
                  <c:v>-9.8676939393939535E-3</c:v>
                </c:pt>
                <c:pt idx="23">
                  <c:v>-9.7774838383838363E-3</c:v>
                </c:pt>
                <c:pt idx="24">
                  <c:v>-9.6291318181818252E-3</c:v>
                </c:pt>
                <c:pt idx="25">
                  <c:v>-9.5517070707070734E-3</c:v>
                </c:pt>
                <c:pt idx="26">
                  <c:v>-9.3693585858585851E-3</c:v>
                </c:pt>
                <c:pt idx="27">
                  <c:v>-9.3236247474747461E-3</c:v>
                </c:pt>
                <c:pt idx="28">
                  <c:v>-9.4577242424242532E-3</c:v>
                </c:pt>
                <c:pt idx="29">
                  <c:v>-9.8118156565656558E-3</c:v>
                </c:pt>
                <c:pt idx="30">
                  <c:v>-9.9980207070707039E-3</c:v>
                </c:pt>
                <c:pt idx="31">
                  <c:v>-9.8358353535353566E-3</c:v>
                </c:pt>
                <c:pt idx="32">
                  <c:v>-9.7292767676767609E-3</c:v>
                </c:pt>
                <c:pt idx="33">
                  <c:v>-9.6128252525252561E-3</c:v>
                </c:pt>
                <c:pt idx="34">
                  <c:v>-9.3691489898989882E-3</c:v>
                </c:pt>
                <c:pt idx="35">
                  <c:v>-9.1320540404040348E-3</c:v>
                </c:pt>
                <c:pt idx="36">
                  <c:v>-9.2410858585858548E-3</c:v>
                </c:pt>
                <c:pt idx="37">
                  <c:v>-9.0394545454545554E-3</c:v>
                </c:pt>
                <c:pt idx="38">
                  <c:v>-8.6219393939393988E-3</c:v>
                </c:pt>
                <c:pt idx="39">
                  <c:v>-7.2583500000000037E-3</c:v>
                </c:pt>
                <c:pt idx="40">
                  <c:v>-5.5934873737373703E-3</c:v>
                </c:pt>
                <c:pt idx="41">
                  <c:v>-1.9166209090909104E-3</c:v>
                </c:pt>
                <c:pt idx="42">
                  <c:v>0</c:v>
                </c:pt>
              </c:numCache>
            </c:numRef>
          </c:val>
          <c:extLst xmlns:c16r2="http://schemas.microsoft.com/office/drawing/2015/06/chart">
            <c:ext xmlns:c16="http://schemas.microsoft.com/office/drawing/2014/chart" uri="{C3380CC4-5D6E-409C-BE32-E72D297353CC}">
              <c16:uniqueId val="{00000001-C21D-49BF-93A1-5E0472CA3B4C}"/>
            </c:ext>
          </c:extLst>
        </c:ser>
        <c:dLbls/>
        <c:marker val="1"/>
        <c:axId val="71147520"/>
        <c:axId val="71149056"/>
      </c:lineChart>
      <c:catAx>
        <c:axId val="71147520"/>
        <c:scaling>
          <c:orientation val="minMax"/>
        </c:scaling>
        <c:delete val="1"/>
        <c:axPos val="b"/>
        <c:tickLblPos val="none"/>
        <c:crossAx val="71149056"/>
        <c:crosses val="autoZero"/>
        <c:auto val="1"/>
        <c:lblAlgn val="ctr"/>
        <c:lblOffset val="100"/>
      </c:catAx>
      <c:valAx>
        <c:axId val="71149056"/>
        <c:scaling>
          <c:orientation val="minMax"/>
        </c:scaling>
        <c:axPos val="l"/>
        <c:majorGridlines>
          <c:spPr>
            <a:ln w="6350" cap="flat" cmpd="sng" algn="ctr">
              <a:solidFill>
                <a:schemeClr val="tx1">
                  <a:tint val="75000"/>
                </a:schemeClr>
              </a:solidFill>
              <a:prstDash val="solid"/>
              <a:round/>
            </a:ln>
            <a:effectLst/>
          </c:spPr>
        </c:majorGridlines>
        <c:numFmt formatCode="General" sourceLinked="1"/>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ES"/>
          </a:p>
        </c:txPr>
        <c:crossAx val="71147520"/>
        <c:crosses val="autoZero"/>
        <c:crossBetween val="between"/>
      </c:valAx>
      <c:spPr>
        <a:noFill/>
        <a:ln>
          <a:noFill/>
        </a:ln>
        <a:effectLst/>
      </c:spPr>
    </c:plotArea>
    <c:legend>
      <c:legendPos val="r"/>
      <c:layout/>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ES"/>
        </a:p>
      </c:txPr>
    </c:legend>
    <c:plotVisOnly val="1"/>
    <c:dispBlanksAs val="gap"/>
  </c:chart>
  <c:spPr>
    <a:solidFill>
      <a:schemeClr val="bg1"/>
    </a:solidFill>
    <a:ln w="6350" cap="flat" cmpd="sng" algn="ctr">
      <a:noFill/>
      <a:prstDash val="solid"/>
      <a:miter lim="800000"/>
    </a:ln>
    <a:effectLst/>
  </c:spPr>
  <c:txPr>
    <a:bodyPr/>
    <a:lstStyle/>
    <a:p>
      <a:pPr>
        <a:defRPr/>
      </a:pPr>
      <a:endParaRPr lang="es-ES"/>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lang val="es-ES"/>
  <c:chart>
    <c:plotArea>
      <c:layout/>
      <c:lineChart>
        <c:grouping val="standard"/>
        <c:ser>
          <c:idx val="1"/>
          <c:order val="0"/>
          <c:tx>
            <c:v>Parabola</c:v>
          </c:tx>
          <c:spPr>
            <a:ln w="19050" cap="rnd" cmpd="sng" algn="ctr">
              <a:solidFill>
                <a:srgbClr val="FF0000"/>
              </a:solidFill>
              <a:prstDash val="solid"/>
              <a:round/>
            </a:ln>
            <a:effectLst/>
          </c:spPr>
          <c:marker>
            <c:symbol val="none"/>
          </c:marker>
          <c:val>
            <c:numRef>
              <c:f>'0,08'!$C$1:$C$43</c:f>
              <c:numCache>
                <c:formatCode>General</c:formatCode>
                <c:ptCount val="43"/>
                <c:pt idx="0">
                  <c:v>0</c:v>
                </c:pt>
                <c:pt idx="1">
                  <c:v>-1.0495999999999999E-3</c:v>
                </c:pt>
                <c:pt idx="2">
                  <c:v>-2.0480000000000012E-3</c:v>
                </c:pt>
                <c:pt idx="3">
                  <c:v>-2.9951999999999999E-3</c:v>
                </c:pt>
                <c:pt idx="4">
                  <c:v>-3.8912E-3</c:v>
                </c:pt>
                <c:pt idx="5">
                  <c:v>-4.7360000000000032E-3</c:v>
                </c:pt>
                <c:pt idx="6">
                  <c:v>-5.5296000000000026E-3</c:v>
                </c:pt>
                <c:pt idx="7">
                  <c:v>-6.2720000000000041E-3</c:v>
                </c:pt>
                <c:pt idx="8">
                  <c:v>-6.9632000000000036E-3</c:v>
                </c:pt>
                <c:pt idx="9">
                  <c:v>-7.6032000000000053E-3</c:v>
                </c:pt>
                <c:pt idx="10">
                  <c:v>-8.1920000000000048E-3</c:v>
                </c:pt>
                <c:pt idx="11">
                  <c:v>-8.7296000000000023E-3</c:v>
                </c:pt>
                <c:pt idx="12">
                  <c:v>-9.2160000000000002E-3</c:v>
                </c:pt>
                <c:pt idx="13">
                  <c:v>-9.6512000000000004E-3</c:v>
                </c:pt>
                <c:pt idx="14">
                  <c:v>-1.0035199999999999E-2</c:v>
                </c:pt>
                <c:pt idx="15">
                  <c:v>-1.0367999999999999E-2</c:v>
                </c:pt>
                <c:pt idx="16">
                  <c:v>-1.06496E-2</c:v>
                </c:pt>
                <c:pt idx="17">
                  <c:v>-1.0879999999999996E-2</c:v>
                </c:pt>
                <c:pt idx="18">
                  <c:v>-1.10592E-2</c:v>
                </c:pt>
                <c:pt idx="19">
                  <c:v>-1.1187200000000001E-2</c:v>
                </c:pt>
                <c:pt idx="20">
                  <c:v>-1.1264000000000001E-2</c:v>
                </c:pt>
                <c:pt idx="21">
                  <c:v>-1.12896E-2</c:v>
                </c:pt>
                <c:pt idx="22">
                  <c:v>-1.1264000000000001E-2</c:v>
                </c:pt>
                <c:pt idx="23">
                  <c:v>-1.1187200000000001E-2</c:v>
                </c:pt>
                <c:pt idx="24">
                  <c:v>-1.10592E-2</c:v>
                </c:pt>
                <c:pt idx="25">
                  <c:v>-1.0879999999999996E-2</c:v>
                </c:pt>
                <c:pt idx="26">
                  <c:v>-1.06496E-2</c:v>
                </c:pt>
                <c:pt idx="27">
                  <c:v>-1.0367999999999999E-2</c:v>
                </c:pt>
                <c:pt idx="28">
                  <c:v>-1.0035199999999999E-2</c:v>
                </c:pt>
                <c:pt idx="29">
                  <c:v>-9.6512000000000004E-3</c:v>
                </c:pt>
                <c:pt idx="30">
                  <c:v>-9.2160000000000002E-3</c:v>
                </c:pt>
                <c:pt idx="31">
                  <c:v>-8.7296000000000023E-3</c:v>
                </c:pt>
                <c:pt idx="32">
                  <c:v>-8.1920000000000048E-3</c:v>
                </c:pt>
                <c:pt idx="33">
                  <c:v>-7.6032000000000053E-3</c:v>
                </c:pt>
                <c:pt idx="34">
                  <c:v>-6.9632000000000036E-3</c:v>
                </c:pt>
                <c:pt idx="35">
                  <c:v>-6.2720000000000041E-3</c:v>
                </c:pt>
                <c:pt idx="36">
                  <c:v>-5.5296000000000026E-3</c:v>
                </c:pt>
                <c:pt idx="37">
                  <c:v>-4.7360000000000032E-3</c:v>
                </c:pt>
                <c:pt idx="38">
                  <c:v>-3.8912E-3</c:v>
                </c:pt>
                <c:pt idx="39">
                  <c:v>-2.9951999999999999E-3</c:v>
                </c:pt>
                <c:pt idx="40">
                  <c:v>-2.0480000000000012E-3</c:v>
                </c:pt>
                <c:pt idx="41">
                  <c:v>-1.0495999999999999E-3</c:v>
                </c:pt>
                <c:pt idx="42">
                  <c:v>0</c:v>
                </c:pt>
              </c:numCache>
            </c:numRef>
          </c:val>
          <c:extLst xmlns:c16r2="http://schemas.microsoft.com/office/drawing/2015/06/chart">
            <c:ext xmlns:c16="http://schemas.microsoft.com/office/drawing/2014/chart" uri="{C3380CC4-5D6E-409C-BE32-E72D297353CC}">
              <c16:uniqueId val="{00000000-129E-4737-960C-47110B1C55EE}"/>
            </c:ext>
          </c:extLst>
        </c:ser>
        <c:ser>
          <c:idx val="3"/>
          <c:order val="1"/>
          <c:tx>
            <c:v>3:54</c:v>
          </c:tx>
          <c:spPr>
            <a:ln w="19050" cap="rnd" cmpd="sng" algn="ctr">
              <a:solidFill>
                <a:schemeClr val="accent1">
                  <a:lumMod val="75000"/>
                </a:schemeClr>
              </a:solidFill>
              <a:prstDash val="solid"/>
              <a:round/>
            </a:ln>
            <a:effectLst/>
          </c:spPr>
          <c:marker>
            <c:symbol val="none"/>
          </c:marker>
          <c:val>
            <c:numRef>
              <c:f>'4_3_54'!$B$1:$B$43</c:f>
              <c:numCache>
                <c:formatCode>0.00E+00</c:formatCode>
                <c:ptCount val="43"/>
                <c:pt idx="0">
                  <c:v>-2.2899280808080747E-4</c:v>
                </c:pt>
                <c:pt idx="1">
                  <c:v>-3.0860909090909096E-4</c:v>
                </c:pt>
                <c:pt idx="2">
                  <c:v>-1.2566703030303036E-3</c:v>
                </c:pt>
                <c:pt idx="3">
                  <c:v>-5.05055E-3</c:v>
                </c:pt>
                <c:pt idx="4">
                  <c:v>-5.6992075757575653E-3</c:v>
                </c:pt>
                <c:pt idx="5">
                  <c:v>-6.6191661616161607E-3</c:v>
                </c:pt>
                <c:pt idx="6">
                  <c:v>-7.537028787878792E-3</c:v>
                </c:pt>
                <c:pt idx="7">
                  <c:v>-8.2940893939393891E-3</c:v>
                </c:pt>
                <c:pt idx="8">
                  <c:v>-8.3745323232323251E-3</c:v>
                </c:pt>
                <c:pt idx="9">
                  <c:v>-8.160367171717163E-3</c:v>
                </c:pt>
                <c:pt idx="10">
                  <c:v>-8.0872181818181735E-3</c:v>
                </c:pt>
                <c:pt idx="11">
                  <c:v>-8.1903813131313091E-3</c:v>
                </c:pt>
                <c:pt idx="12">
                  <c:v>-8.0891464646464656E-3</c:v>
                </c:pt>
                <c:pt idx="13">
                  <c:v>-8.1903393939394015E-3</c:v>
                </c:pt>
                <c:pt idx="14">
                  <c:v>-8.3844252525252586E-3</c:v>
                </c:pt>
                <c:pt idx="15">
                  <c:v>-8.4599636363636484E-3</c:v>
                </c:pt>
                <c:pt idx="16">
                  <c:v>-8.5322323232323166E-3</c:v>
                </c:pt>
                <c:pt idx="17">
                  <c:v>-8.8703106060606125E-3</c:v>
                </c:pt>
                <c:pt idx="18">
                  <c:v>-9.1069444444444366E-3</c:v>
                </c:pt>
                <c:pt idx="19">
                  <c:v>-8.8660767676767716E-3</c:v>
                </c:pt>
                <c:pt idx="20">
                  <c:v>-9.0874101010100967E-3</c:v>
                </c:pt>
                <c:pt idx="21">
                  <c:v>-9.7093651515151487E-3</c:v>
                </c:pt>
                <c:pt idx="22">
                  <c:v>-9.968803030303024E-3</c:v>
                </c:pt>
                <c:pt idx="23">
                  <c:v>-1.0286466666666667E-2</c:v>
                </c:pt>
                <c:pt idx="24">
                  <c:v>-1.0469402020202011E-2</c:v>
                </c:pt>
                <c:pt idx="25">
                  <c:v>-1.0492038383838383E-2</c:v>
                </c:pt>
                <c:pt idx="26">
                  <c:v>-1.0533496464646458E-2</c:v>
                </c:pt>
                <c:pt idx="27">
                  <c:v>-1.025330858585858E-2</c:v>
                </c:pt>
                <c:pt idx="28">
                  <c:v>-9.7628121212121211E-3</c:v>
                </c:pt>
                <c:pt idx="29">
                  <c:v>-9.3705742424242591E-3</c:v>
                </c:pt>
                <c:pt idx="30">
                  <c:v>-9.0143449494949554E-3</c:v>
                </c:pt>
                <c:pt idx="31">
                  <c:v>-8.8722388888888941E-3</c:v>
                </c:pt>
                <c:pt idx="32">
                  <c:v>-8.6689727272727217E-3</c:v>
                </c:pt>
                <c:pt idx="33">
                  <c:v>-8.8752151515151569E-3</c:v>
                </c:pt>
                <c:pt idx="34">
                  <c:v>-8.8402964646464646E-3</c:v>
                </c:pt>
                <c:pt idx="35">
                  <c:v>-8.8152287878787896E-3</c:v>
                </c:pt>
                <c:pt idx="36">
                  <c:v>-9.0332085858585813E-3</c:v>
                </c:pt>
                <c:pt idx="37">
                  <c:v>-8.5751575757575804E-3</c:v>
                </c:pt>
                <c:pt idx="38">
                  <c:v>-7.5861161616161583E-3</c:v>
                </c:pt>
                <c:pt idx="39">
                  <c:v>-7.2106459595959503E-3</c:v>
                </c:pt>
                <c:pt idx="40">
                  <c:v>-4.8997666666666688E-3</c:v>
                </c:pt>
                <c:pt idx="41">
                  <c:v>-2.1920090404040381E-4</c:v>
                </c:pt>
                <c:pt idx="42">
                  <c:v>-4.8287974747474712E-5</c:v>
                </c:pt>
              </c:numCache>
            </c:numRef>
          </c:val>
          <c:extLst xmlns:c16r2="http://schemas.microsoft.com/office/drawing/2015/06/chart">
            <c:ext xmlns:c16="http://schemas.microsoft.com/office/drawing/2014/chart" uri="{C3380CC4-5D6E-409C-BE32-E72D297353CC}">
              <c16:uniqueId val="{00000001-129E-4737-960C-47110B1C55EE}"/>
            </c:ext>
          </c:extLst>
        </c:ser>
        <c:dLbls/>
        <c:marker val="1"/>
        <c:axId val="71069696"/>
        <c:axId val="71071232"/>
      </c:lineChart>
      <c:catAx>
        <c:axId val="71069696"/>
        <c:scaling>
          <c:orientation val="minMax"/>
        </c:scaling>
        <c:delete val="1"/>
        <c:axPos val="b"/>
        <c:tickLblPos val="none"/>
        <c:crossAx val="71071232"/>
        <c:crosses val="autoZero"/>
        <c:auto val="1"/>
        <c:lblAlgn val="ctr"/>
        <c:lblOffset val="100"/>
      </c:catAx>
      <c:valAx>
        <c:axId val="71071232"/>
        <c:scaling>
          <c:orientation val="minMax"/>
        </c:scaling>
        <c:axPos val="l"/>
        <c:majorGridlines>
          <c:spPr>
            <a:ln w="6350" cap="flat" cmpd="sng" algn="ctr">
              <a:solidFill>
                <a:schemeClr val="tx1">
                  <a:tint val="75000"/>
                </a:schemeClr>
              </a:solidFill>
              <a:prstDash val="solid"/>
              <a:round/>
            </a:ln>
            <a:effectLst/>
          </c:spPr>
        </c:majorGridlines>
        <c:numFmt formatCode="General" sourceLinked="1"/>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ES"/>
          </a:p>
        </c:txPr>
        <c:crossAx val="71069696"/>
        <c:crosses val="autoZero"/>
        <c:crossBetween val="between"/>
      </c:valAx>
      <c:spPr>
        <a:noFill/>
        <a:ln>
          <a:noFill/>
        </a:ln>
        <a:effectLst/>
      </c:spPr>
    </c:plotArea>
    <c:legend>
      <c:legendPos val="r"/>
      <c:layout/>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ES"/>
        </a:p>
      </c:txPr>
    </c:legend>
    <c:plotVisOnly val="1"/>
    <c:dispBlanksAs val="gap"/>
  </c:chart>
  <c:spPr>
    <a:solidFill>
      <a:schemeClr val="bg1"/>
    </a:solidFill>
    <a:ln w="6350" cap="flat" cmpd="sng" algn="ctr">
      <a:noFill/>
      <a:prstDash val="solid"/>
      <a:miter lim="800000"/>
    </a:ln>
    <a:effectLst/>
  </c:spPr>
  <c:txPr>
    <a:bodyPr/>
    <a:lstStyle/>
    <a:p>
      <a:pPr>
        <a:defRPr/>
      </a:pPr>
      <a:endParaRPr lang="es-ES"/>
    </a:p>
  </c:txPr>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es-ES"/>
  <c:chart>
    <c:plotArea>
      <c:layout/>
      <c:lineChart>
        <c:grouping val="standard"/>
        <c:ser>
          <c:idx val="1"/>
          <c:order val="0"/>
          <c:tx>
            <c:v>Parabola</c:v>
          </c:tx>
          <c:spPr>
            <a:ln w="19050" cap="rnd" cmpd="sng" algn="ctr">
              <a:solidFill>
                <a:srgbClr val="FF0000"/>
              </a:solidFill>
              <a:prstDash val="solid"/>
              <a:round/>
            </a:ln>
            <a:effectLst/>
          </c:spPr>
          <c:marker>
            <c:symbol val="none"/>
          </c:marker>
          <c:val>
            <c:numRef>
              <c:f>'0,08'!$C$1:$C$43</c:f>
              <c:numCache>
                <c:formatCode>General</c:formatCode>
                <c:ptCount val="43"/>
                <c:pt idx="0">
                  <c:v>0</c:v>
                </c:pt>
                <c:pt idx="1">
                  <c:v>-1.0495999999999999E-3</c:v>
                </c:pt>
                <c:pt idx="2">
                  <c:v>-2.0480000000000012E-3</c:v>
                </c:pt>
                <c:pt idx="3">
                  <c:v>-2.9951999999999999E-3</c:v>
                </c:pt>
                <c:pt idx="4">
                  <c:v>-3.8912E-3</c:v>
                </c:pt>
                <c:pt idx="5">
                  <c:v>-4.7360000000000032E-3</c:v>
                </c:pt>
                <c:pt idx="6">
                  <c:v>-5.5296000000000026E-3</c:v>
                </c:pt>
                <c:pt idx="7">
                  <c:v>-6.2720000000000041E-3</c:v>
                </c:pt>
                <c:pt idx="8">
                  <c:v>-6.9632000000000036E-3</c:v>
                </c:pt>
                <c:pt idx="9">
                  <c:v>-7.6032000000000053E-3</c:v>
                </c:pt>
                <c:pt idx="10">
                  <c:v>-8.1920000000000048E-3</c:v>
                </c:pt>
                <c:pt idx="11">
                  <c:v>-8.7296000000000023E-3</c:v>
                </c:pt>
                <c:pt idx="12">
                  <c:v>-9.2160000000000002E-3</c:v>
                </c:pt>
                <c:pt idx="13">
                  <c:v>-9.6512000000000004E-3</c:v>
                </c:pt>
                <c:pt idx="14">
                  <c:v>-1.0035199999999999E-2</c:v>
                </c:pt>
                <c:pt idx="15">
                  <c:v>-1.0367999999999999E-2</c:v>
                </c:pt>
                <c:pt idx="16">
                  <c:v>-1.06496E-2</c:v>
                </c:pt>
                <c:pt idx="17">
                  <c:v>-1.0879999999999996E-2</c:v>
                </c:pt>
                <c:pt idx="18">
                  <c:v>-1.10592E-2</c:v>
                </c:pt>
                <c:pt idx="19">
                  <c:v>-1.1187200000000001E-2</c:v>
                </c:pt>
                <c:pt idx="20">
                  <c:v>-1.1264000000000001E-2</c:v>
                </c:pt>
                <c:pt idx="21">
                  <c:v>-1.12896E-2</c:v>
                </c:pt>
                <c:pt idx="22">
                  <c:v>-1.1264000000000001E-2</c:v>
                </c:pt>
                <c:pt idx="23">
                  <c:v>-1.1187200000000001E-2</c:v>
                </c:pt>
                <c:pt idx="24">
                  <c:v>-1.10592E-2</c:v>
                </c:pt>
                <c:pt idx="25">
                  <c:v>-1.0879999999999996E-2</c:v>
                </c:pt>
                <c:pt idx="26">
                  <c:v>-1.06496E-2</c:v>
                </c:pt>
                <c:pt idx="27">
                  <c:v>-1.0367999999999999E-2</c:v>
                </c:pt>
                <c:pt idx="28">
                  <c:v>-1.0035199999999999E-2</c:v>
                </c:pt>
                <c:pt idx="29">
                  <c:v>-9.6512000000000004E-3</c:v>
                </c:pt>
                <c:pt idx="30">
                  <c:v>-9.2160000000000002E-3</c:v>
                </c:pt>
                <c:pt idx="31">
                  <c:v>-8.7296000000000023E-3</c:v>
                </c:pt>
                <c:pt idx="32">
                  <c:v>-8.1920000000000048E-3</c:v>
                </c:pt>
                <c:pt idx="33">
                  <c:v>-7.6032000000000053E-3</c:v>
                </c:pt>
                <c:pt idx="34">
                  <c:v>-6.9632000000000036E-3</c:v>
                </c:pt>
                <c:pt idx="35">
                  <c:v>-6.2720000000000041E-3</c:v>
                </c:pt>
                <c:pt idx="36">
                  <c:v>-5.5296000000000026E-3</c:v>
                </c:pt>
                <c:pt idx="37">
                  <c:v>-4.7360000000000032E-3</c:v>
                </c:pt>
                <c:pt idx="38">
                  <c:v>-3.8912E-3</c:v>
                </c:pt>
                <c:pt idx="39">
                  <c:v>-2.9951999999999999E-3</c:v>
                </c:pt>
                <c:pt idx="40">
                  <c:v>-2.0480000000000012E-3</c:v>
                </c:pt>
                <c:pt idx="41">
                  <c:v>-1.0495999999999999E-3</c:v>
                </c:pt>
                <c:pt idx="42">
                  <c:v>0</c:v>
                </c:pt>
              </c:numCache>
            </c:numRef>
          </c:val>
          <c:extLst xmlns:c16r2="http://schemas.microsoft.com/office/drawing/2015/06/chart">
            <c:ext xmlns:c16="http://schemas.microsoft.com/office/drawing/2014/chart" uri="{C3380CC4-5D6E-409C-BE32-E72D297353CC}">
              <c16:uniqueId val="{00000000-6E3F-4AFE-8054-70863AB38A99}"/>
            </c:ext>
          </c:extLst>
        </c:ser>
        <c:ser>
          <c:idx val="4"/>
          <c:order val="1"/>
          <c:tx>
            <c:v>5:34</c:v>
          </c:tx>
          <c:spPr>
            <a:ln w="19050" cap="rnd" cmpd="sng" algn="ctr">
              <a:solidFill>
                <a:srgbClr val="7030A0"/>
              </a:solidFill>
              <a:prstDash val="solid"/>
              <a:round/>
            </a:ln>
            <a:effectLst/>
          </c:spPr>
          <c:marker>
            <c:symbol val="none"/>
          </c:marker>
          <c:val>
            <c:numRef>
              <c:f>'4_5_34'!$B$1:$B$43</c:f>
              <c:numCache>
                <c:formatCode>0.00E+00</c:formatCode>
                <c:ptCount val="43"/>
                <c:pt idx="0">
                  <c:v>-4.7996636363636454E-5</c:v>
                </c:pt>
                <c:pt idx="1">
                  <c:v>-5.4128994949494971E-4</c:v>
                </c:pt>
                <c:pt idx="2">
                  <c:v>-1.9994616161616123E-3</c:v>
                </c:pt>
                <c:pt idx="3">
                  <c:v>-5.9998520202020171E-3</c:v>
                </c:pt>
                <c:pt idx="4">
                  <c:v>-6.5664737373737365E-3</c:v>
                </c:pt>
                <c:pt idx="5">
                  <c:v>-7.1683914141414101E-3</c:v>
                </c:pt>
                <c:pt idx="6">
                  <c:v>-8.320624242424253E-3</c:v>
                </c:pt>
                <c:pt idx="7">
                  <c:v>-8.4597959595959626E-3</c:v>
                </c:pt>
                <c:pt idx="8">
                  <c:v>-8.4644070707070758E-3</c:v>
                </c:pt>
                <c:pt idx="9">
                  <c:v>-8.4927444444444413E-3</c:v>
                </c:pt>
                <c:pt idx="10">
                  <c:v>-8.5003318181818208E-3</c:v>
                </c:pt>
                <c:pt idx="11">
                  <c:v>-8.4763121212121026E-3</c:v>
                </c:pt>
                <c:pt idx="12">
                  <c:v>-8.5708398989899053E-3</c:v>
                </c:pt>
                <c:pt idx="13">
                  <c:v>-8.621604040404041E-3</c:v>
                </c:pt>
                <c:pt idx="14">
                  <c:v>-8.6898484848484722E-3</c:v>
                </c:pt>
                <c:pt idx="15">
                  <c:v>-8.8541717171717171E-3</c:v>
                </c:pt>
                <c:pt idx="16">
                  <c:v>-8.9797196969697134E-3</c:v>
                </c:pt>
                <c:pt idx="17">
                  <c:v>-9.225743434343436E-3</c:v>
                </c:pt>
                <c:pt idx="18">
                  <c:v>-9.7606323232323211E-3</c:v>
                </c:pt>
                <c:pt idx="19">
                  <c:v>-1.0467683333333321E-2</c:v>
                </c:pt>
                <c:pt idx="20">
                  <c:v>-1.0801611616161623E-2</c:v>
                </c:pt>
                <c:pt idx="21">
                  <c:v>-1.0992846969696964E-2</c:v>
                </c:pt>
                <c:pt idx="22">
                  <c:v>-1.1175321212121218E-2</c:v>
                </c:pt>
                <c:pt idx="23">
                  <c:v>-1.1184627272727267E-2</c:v>
                </c:pt>
                <c:pt idx="24">
                  <c:v>-1.1119442929292914E-2</c:v>
                </c:pt>
                <c:pt idx="25">
                  <c:v>-1.0953359090909099E-2</c:v>
                </c:pt>
                <c:pt idx="26">
                  <c:v>-1.07043590909091E-2</c:v>
                </c:pt>
                <c:pt idx="27">
                  <c:v>-1.0442531818181819E-2</c:v>
                </c:pt>
                <c:pt idx="28">
                  <c:v>-1.0001877272727284E-2</c:v>
                </c:pt>
                <c:pt idx="29">
                  <c:v>-9.6881121212121189E-3</c:v>
                </c:pt>
                <c:pt idx="30">
                  <c:v>-9.510500505050503E-3</c:v>
                </c:pt>
                <c:pt idx="31">
                  <c:v>-9.4542449494949572E-3</c:v>
                </c:pt>
                <c:pt idx="32">
                  <c:v>-9.4304348484848585E-3</c:v>
                </c:pt>
                <c:pt idx="33">
                  <c:v>-9.3485247474747388E-3</c:v>
                </c:pt>
                <c:pt idx="34">
                  <c:v>-9.0968419191919236E-3</c:v>
                </c:pt>
                <c:pt idx="35">
                  <c:v>-9.2446909090909135E-3</c:v>
                </c:pt>
                <c:pt idx="36">
                  <c:v>-9.2355944444444445E-3</c:v>
                </c:pt>
                <c:pt idx="37">
                  <c:v>-9.094075252525256E-3</c:v>
                </c:pt>
                <c:pt idx="38">
                  <c:v>-8.1008838383838343E-3</c:v>
                </c:pt>
                <c:pt idx="39">
                  <c:v>-6.6251606060606085E-3</c:v>
                </c:pt>
                <c:pt idx="40">
                  <c:v>-2.1609720707070697E-3</c:v>
                </c:pt>
                <c:pt idx="41">
                  <c:v>-5.8794181818181768E-4</c:v>
                </c:pt>
                <c:pt idx="42">
                  <c:v>-1.6763065656565595E-4</c:v>
                </c:pt>
              </c:numCache>
            </c:numRef>
          </c:val>
          <c:extLst xmlns:c16r2="http://schemas.microsoft.com/office/drawing/2015/06/chart">
            <c:ext xmlns:c16="http://schemas.microsoft.com/office/drawing/2014/chart" uri="{C3380CC4-5D6E-409C-BE32-E72D297353CC}">
              <c16:uniqueId val="{00000001-6E3F-4AFE-8054-70863AB38A99}"/>
            </c:ext>
          </c:extLst>
        </c:ser>
        <c:dLbls/>
        <c:marker val="1"/>
        <c:axId val="71180288"/>
        <c:axId val="71181824"/>
      </c:lineChart>
      <c:catAx>
        <c:axId val="71180288"/>
        <c:scaling>
          <c:orientation val="minMax"/>
        </c:scaling>
        <c:delete val="1"/>
        <c:axPos val="b"/>
        <c:tickLblPos val="none"/>
        <c:crossAx val="71181824"/>
        <c:crosses val="autoZero"/>
        <c:auto val="1"/>
        <c:lblAlgn val="ctr"/>
        <c:lblOffset val="100"/>
      </c:catAx>
      <c:valAx>
        <c:axId val="71181824"/>
        <c:scaling>
          <c:orientation val="minMax"/>
        </c:scaling>
        <c:axPos val="l"/>
        <c:majorGridlines>
          <c:spPr>
            <a:ln w="6350" cap="flat" cmpd="sng" algn="ctr">
              <a:solidFill>
                <a:schemeClr val="tx1">
                  <a:tint val="75000"/>
                </a:schemeClr>
              </a:solidFill>
              <a:prstDash val="solid"/>
              <a:round/>
            </a:ln>
            <a:effectLst/>
          </c:spPr>
        </c:majorGridlines>
        <c:numFmt formatCode="General" sourceLinked="1"/>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ES"/>
          </a:p>
        </c:txPr>
        <c:crossAx val="71180288"/>
        <c:crosses val="autoZero"/>
        <c:crossBetween val="between"/>
      </c:valAx>
      <c:spPr>
        <a:noFill/>
        <a:ln>
          <a:noFill/>
        </a:ln>
        <a:effectLst/>
      </c:spPr>
    </c:plotArea>
    <c:legend>
      <c:legendPos val="r"/>
      <c:layout/>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ES"/>
        </a:p>
      </c:txPr>
    </c:legend>
    <c:plotVisOnly val="1"/>
    <c:dispBlanksAs val="gap"/>
  </c:chart>
  <c:spPr>
    <a:solidFill>
      <a:schemeClr val="bg1"/>
    </a:solidFill>
    <a:ln w="6350" cap="flat" cmpd="sng" algn="ctr">
      <a:noFill/>
      <a:prstDash val="solid"/>
      <a:miter lim="800000"/>
    </a:ln>
    <a:effectLst/>
  </c:spPr>
  <c:txPr>
    <a:bodyPr/>
    <a:lstStyle/>
    <a:p>
      <a:pPr>
        <a:defRPr/>
      </a:pPr>
      <a:endParaRPr lang="es-ES"/>
    </a:p>
  </c:txPr>
  <c:externalData r:id="rId1"/>
</c:chartSpace>
</file>

<file path=ppt/charts/chart7.xml><?xml version="1.0" encoding="utf-8"?>
<c:chartSpace xmlns:c="http://schemas.openxmlformats.org/drawingml/2006/chart" xmlns:a="http://schemas.openxmlformats.org/drawingml/2006/main" xmlns:r="http://schemas.openxmlformats.org/officeDocument/2006/relationships">
  <c:lang val="es-ES"/>
  <c:chart>
    <c:plotArea>
      <c:layout/>
      <c:lineChart>
        <c:grouping val="standard"/>
        <c:ser>
          <c:idx val="1"/>
          <c:order val="0"/>
          <c:tx>
            <c:v>Parabola</c:v>
          </c:tx>
          <c:spPr>
            <a:ln w="19050" cap="rnd" cmpd="sng" algn="ctr">
              <a:solidFill>
                <a:srgbClr val="FF0000"/>
              </a:solidFill>
              <a:prstDash val="solid"/>
              <a:round/>
            </a:ln>
            <a:effectLst/>
          </c:spPr>
          <c:marker>
            <c:symbol val="none"/>
          </c:marker>
          <c:val>
            <c:numRef>
              <c:f>'0,08'!$C$1:$C$43</c:f>
              <c:numCache>
                <c:formatCode>General</c:formatCode>
                <c:ptCount val="43"/>
                <c:pt idx="0">
                  <c:v>0</c:v>
                </c:pt>
                <c:pt idx="1">
                  <c:v>-1.0495999999999999E-3</c:v>
                </c:pt>
                <c:pt idx="2">
                  <c:v>-2.0480000000000003E-3</c:v>
                </c:pt>
                <c:pt idx="3">
                  <c:v>-2.9951999999999999E-3</c:v>
                </c:pt>
                <c:pt idx="4">
                  <c:v>-3.8912E-3</c:v>
                </c:pt>
                <c:pt idx="5">
                  <c:v>-4.7360000000000006E-3</c:v>
                </c:pt>
                <c:pt idx="6">
                  <c:v>-5.5296000000000008E-3</c:v>
                </c:pt>
                <c:pt idx="7">
                  <c:v>-6.2720000000000015E-3</c:v>
                </c:pt>
                <c:pt idx="8">
                  <c:v>-6.9632000000000001E-3</c:v>
                </c:pt>
                <c:pt idx="9">
                  <c:v>-7.6032000000000018E-3</c:v>
                </c:pt>
                <c:pt idx="10">
                  <c:v>-8.1920000000000014E-3</c:v>
                </c:pt>
                <c:pt idx="11">
                  <c:v>-8.7296000000000023E-3</c:v>
                </c:pt>
                <c:pt idx="12">
                  <c:v>-9.2160000000000002E-3</c:v>
                </c:pt>
                <c:pt idx="13">
                  <c:v>-9.6512000000000004E-3</c:v>
                </c:pt>
                <c:pt idx="14">
                  <c:v>-1.0035199999999999E-2</c:v>
                </c:pt>
                <c:pt idx="15">
                  <c:v>-1.0367999999999999E-2</c:v>
                </c:pt>
                <c:pt idx="16">
                  <c:v>-1.06496E-2</c:v>
                </c:pt>
                <c:pt idx="17">
                  <c:v>-1.0879999999999997E-2</c:v>
                </c:pt>
                <c:pt idx="18">
                  <c:v>-1.10592E-2</c:v>
                </c:pt>
                <c:pt idx="19">
                  <c:v>-1.1187200000000001E-2</c:v>
                </c:pt>
                <c:pt idx="20">
                  <c:v>-1.1264000000000001E-2</c:v>
                </c:pt>
                <c:pt idx="21">
                  <c:v>-1.12896E-2</c:v>
                </c:pt>
                <c:pt idx="22">
                  <c:v>-1.1264000000000001E-2</c:v>
                </c:pt>
                <c:pt idx="23">
                  <c:v>-1.1187200000000001E-2</c:v>
                </c:pt>
                <c:pt idx="24">
                  <c:v>-1.10592E-2</c:v>
                </c:pt>
                <c:pt idx="25">
                  <c:v>-1.0879999999999997E-2</c:v>
                </c:pt>
                <c:pt idx="26">
                  <c:v>-1.06496E-2</c:v>
                </c:pt>
                <c:pt idx="27">
                  <c:v>-1.0367999999999999E-2</c:v>
                </c:pt>
                <c:pt idx="28">
                  <c:v>-1.0035199999999999E-2</c:v>
                </c:pt>
                <c:pt idx="29">
                  <c:v>-9.6512000000000004E-3</c:v>
                </c:pt>
                <c:pt idx="30">
                  <c:v>-9.2160000000000002E-3</c:v>
                </c:pt>
                <c:pt idx="31">
                  <c:v>-8.7296000000000023E-3</c:v>
                </c:pt>
                <c:pt idx="32">
                  <c:v>-8.1920000000000014E-3</c:v>
                </c:pt>
                <c:pt idx="33">
                  <c:v>-7.6032000000000018E-3</c:v>
                </c:pt>
                <c:pt idx="34">
                  <c:v>-6.9632000000000001E-3</c:v>
                </c:pt>
                <c:pt idx="35">
                  <c:v>-6.2720000000000015E-3</c:v>
                </c:pt>
                <c:pt idx="36">
                  <c:v>-5.5296000000000008E-3</c:v>
                </c:pt>
                <c:pt idx="37">
                  <c:v>-4.7360000000000006E-3</c:v>
                </c:pt>
                <c:pt idx="38">
                  <c:v>-3.8912E-3</c:v>
                </c:pt>
                <c:pt idx="39">
                  <c:v>-2.9951999999999999E-3</c:v>
                </c:pt>
                <c:pt idx="40">
                  <c:v>-2.0480000000000003E-3</c:v>
                </c:pt>
                <c:pt idx="41">
                  <c:v>-1.0495999999999999E-3</c:v>
                </c:pt>
                <c:pt idx="42">
                  <c:v>0</c:v>
                </c:pt>
              </c:numCache>
            </c:numRef>
          </c:val>
          <c:extLst xmlns:c16r2="http://schemas.microsoft.com/office/drawing/2015/06/chart">
            <c:ext xmlns:c16="http://schemas.microsoft.com/office/drawing/2014/chart" uri="{C3380CC4-5D6E-409C-BE32-E72D297353CC}">
              <c16:uniqueId val="{00000000-D7FF-4173-9019-9341E7C59FA1}"/>
            </c:ext>
          </c:extLst>
        </c:ser>
        <c:ser>
          <c:idx val="0"/>
          <c:order val="1"/>
          <c:tx>
            <c:v>0:08</c:v>
          </c:tx>
          <c:spPr>
            <a:ln w="19050" cap="rnd" cmpd="sng" algn="ctr">
              <a:solidFill>
                <a:srgbClr val="92D050"/>
              </a:solidFill>
              <a:prstDash val="solid"/>
              <a:round/>
            </a:ln>
            <a:effectLst/>
          </c:spPr>
          <c:marker>
            <c:symbol val="none"/>
          </c:marker>
          <c:val>
            <c:numRef>
              <c:f>'0,08'!$B$1:$B$43</c:f>
              <c:numCache>
                <c:formatCode>0.00E+00</c:formatCode>
                <c:ptCount val="43"/>
                <c:pt idx="0">
                  <c:v>-3.9956636363636366E-4</c:v>
                </c:pt>
                <c:pt idx="1">
                  <c:v>-3.199954343434334E-3</c:v>
                </c:pt>
                <c:pt idx="2">
                  <c:v>-7.9936444444444407E-3</c:v>
                </c:pt>
                <c:pt idx="3">
                  <c:v>-9.5272383838383799E-3</c:v>
                </c:pt>
                <c:pt idx="4">
                  <c:v>-9.2450666666666643E-3</c:v>
                </c:pt>
                <c:pt idx="5">
                  <c:v>-8.9907757575757447E-3</c:v>
                </c:pt>
                <c:pt idx="6">
                  <c:v>-9.5945484848484718E-3</c:v>
                </c:pt>
                <c:pt idx="7">
                  <c:v>-9.5814303030303007E-3</c:v>
                </c:pt>
                <c:pt idx="8">
                  <c:v>-9.6589434343434238E-3</c:v>
                </c:pt>
                <c:pt idx="9">
                  <c:v>-9.779137373737366E-3</c:v>
                </c:pt>
                <c:pt idx="10">
                  <c:v>-9.8181181818181758E-3</c:v>
                </c:pt>
                <c:pt idx="11">
                  <c:v>-9.7758484848484845E-3</c:v>
                </c:pt>
                <c:pt idx="12">
                  <c:v>-9.7484535353535226E-3</c:v>
                </c:pt>
                <c:pt idx="13">
                  <c:v>-9.769719191919192E-3</c:v>
                </c:pt>
                <c:pt idx="14">
                  <c:v>-9.9737050505050509E-3</c:v>
                </c:pt>
                <c:pt idx="15">
                  <c:v>-9.9765454545454532E-3</c:v>
                </c:pt>
                <c:pt idx="16">
                  <c:v>-9.8032434343434324E-3</c:v>
                </c:pt>
                <c:pt idx="17">
                  <c:v>-9.8034676767676764E-3</c:v>
                </c:pt>
                <c:pt idx="18">
                  <c:v>-9.8448777777777642E-3</c:v>
                </c:pt>
                <c:pt idx="19">
                  <c:v>-9.9029939393939382E-3</c:v>
                </c:pt>
                <c:pt idx="20">
                  <c:v>-9.826004040404037E-3</c:v>
                </c:pt>
                <c:pt idx="21">
                  <c:v>-9.7746525252525168E-3</c:v>
                </c:pt>
                <c:pt idx="22">
                  <c:v>-9.9207838383838318E-3</c:v>
                </c:pt>
                <c:pt idx="23">
                  <c:v>-9.8986212121212041E-3</c:v>
                </c:pt>
                <c:pt idx="24">
                  <c:v>-9.4228909090909013E-3</c:v>
                </c:pt>
                <c:pt idx="25">
                  <c:v>-9.6059101010101001E-3</c:v>
                </c:pt>
                <c:pt idx="26">
                  <c:v>-9.7794363636363631E-3</c:v>
                </c:pt>
                <c:pt idx="27">
                  <c:v>-9.8294050505050422E-3</c:v>
                </c:pt>
                <c:pt idx="28">
                  <c:v>-9.9275858585858578E-3</c:v>
                </c:pt>
                <c:pt idx="29">
                  <c:v>-9.835197979797974E-3</c:v>
                </c:pt>
                <c:pt idx="30">
                  <c:v>-9.6164494949494885E-3</c:v>
                </c:pt>
                <c:pt idx="31">
                  <c:v>-9.794834343434344E-3</c:v>
                </c:pt>
                <c:pt idx="32">
                  <c:v>-9.8260787878787729E-3</c:v>
                </c:pt>
                <c:pt idx="33">
                  <c:v>-9.7958060606060573E-3</c:v>
                </c:pt>
                <c:pt idx="34">
                  <c:v>-9.6038545454545463E-3</c:v>
                </c:pt>
                <c:pt idx="35">
                  <c:v>-9.5717505050505001E-3</c:v>
                </c:pt>
                <c:pt idx="36">
                  <c:v>-9.4517808080808001E-3</c:v>
                </c:pt>
                <c:pt idx="37">
                  <c:v>-9.6549818181818105E-3</c:v>
                </c:pt>
                <c:pt idx="38">
                  <c:v>-9.6932525252525215E-3</c:v>
                </c:pt>
                <c:pt idx="39">
                  <c:v>-9.5230151515151434E-3</c:v>
                </c:pt>
                <c:pt idx="40">
                  <c:v>-9.3187676767676753E-3</c:v>
                </c:pt>
                <c:pt idx="41">
                  <c:v>-3.6904323232323232E-4</c:v>
                </c:pt>
                <c:pt idx="42">
                  <c:v>-2.8655939393939355E-5</c:v>
                </c:pt>
              </c:numCache>
            </c:numRef>
          </c:val>
          <c:extLst xmlns:c16r2="http://schemas.microsoft.com/office/drawing/2015/06/chart">
            <c:ext xmlns:c16="http://schemas.microsoft.com/office/drawing/2014/chart" uri="{C3380CC4-5D6E-409C-BE32-E72D297353CC}">
              <c16:uniqueId val="{00000001-D7FF-4173-9019-9341E7C59FA1}"/>
            </c:ext>
          </c:extLst>
        </c:ser>
        <c:dLbls/>
        <c:marker val="1"/>
        <c:axId val="71261184"/>
        <c:axId val="71275264"/>
      </c:lineChart>
      <c:catAx>
        <c:axId val="71261184"/>
        <c:scaling>
          <c:orientation val="minMax"/>
        </c:scaling>
        <c:delete val="1"/>
        <c:axPos val="b"/>
        <c:tickLblPos val="none"/>
        <c:crossAx val="71275264"/>
        <c:crosses val="autoZero"/>
        <c:auto val="1"/>
        <c:lblAlgn val="ctr"/>
        <c:lblOffset val="100"/>
      </c:catAx>
      <c:valAx>
        <c:axId val="71275264"/>
        <c:scaling>
          <c:orientation val="minMax"/>
        </c:scaling>
        <c:axPos val="l"/>
        <c:majorGridlines>
          <c:spPr>
            <a:ln w="6350" cap="flat" cmpd="sng" algn="ctr">
              <a:solidFill>
                <a:schemeClr val="tx1">
                  <a:tint val="75000"/>
                </a:schemeClr>
              </a:solidFill>
              <a:prstDash val="solid"/>
              <a:round/>
            </a:ln>
            <a:effectLst/>
          </c:spPr>
        </c:majorGridlines>
        <c:numFmt formatCode="General" sourceLinked="1"/>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ES"/>
          </a:p>
        </c:txPr>
        <c:crossAx val="71261184"/>
        <c:crosses val="autoZero"/>
        <c:crossBetween val="between"/>
      </c:valAx>
      <c:spPr>
        <a:noFill/>
        <a:ln>
          <a:noFill/>
        </a:ln>
        <a:effectLst/>
      </c:spPr>
    </c:plotArea>
    <c:legend>
      <c:legendPos val="r"/>
      <c:layout/>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ES"/>
        </a:p>
      </c:txPr>
    </c:legend>
    <c:plotVisOnly val="1"/>
    <c:dispBlanksAs val="gap"/>
  </c:chart>
  <c:spPr>
    <a:noFill/>
    <a:ln w="6350" cap="flat" cmpd="sng" algn="ctr">
      <a:noFill/>
      <a:prstDash val="solid"/>
      <a:miter lim="800000"/>
    </a:ln>
    <a:effectLst/>
  </c:spPr>
  <c:txPr>
    <a:bodyPr/>
    <a:lstStyle/>
    <a:p>
      <a:pPr>
        <a:defRPr/>
      </a:pPr>
      <a:endParaRPr lang="es-ES"/>
    </a:p>
  </c:txPr>
  <c:externalData r:id="rId1"/>
</c:chartSpace>
</file>

<file path=ppt/charts/chart8.xml><?xml version="1.0" encoding="utf-8"?>
<c:chartSpace xmlns:c="http://schemas.openxmlformats.org/drawingml/2006/chart" xmlns:a="http://schemas.openxmlformats.org/drawingml/2006/main" xmlns:r="http://schemas.openxmlformats.org/officeDocument/2006/relationships">
  <c:lang val="es-ES"/>
  <c:chart>
    <c:plotArea>
      <c:layout/>
      <c:lineChart>
        <c:grouping val="standard"/>
        <c:ser>
          <c:idx val="1"/>
          <c:order val="0"/>
          <c:tx>
            <c:v>Parabola</c:v>
          </c:tx>
          <c:spPr>
            <a:ln w="19050" cap="rnd" cmpd="sng" algn="ctr">
              <a:solidFill>
                <a:srgbClr val="FF0000"/>
              </a:solidFill>
              <a:prstDash val="solid"/>
              <a:round/>
            </a:ln>
            <a:effectLst/>
          </c:spPr>
          <c:marker>
            <c:symbol val="none"/>
          </c:marker>
          <c:val>
            <c:numRef>
              <c:f>'0,08'!$C$1:$C$43</c:f>
              <c:numCache>
                <c:formatCode>General</c:formatCode>
                <c:ptCount val="43"/>
                <c:pt idx="0">
                  <c:v>0</c:v>
                </c:pt>
                <c:pt idx="1">
                  <c:v>-1.0495999999999999E-3</c:v>
                </c:pt>
                <c:pt idx="2">
                  <c:v>-2.0480000000000012E-3</c:v>
                </c:pt>
                <c:pt idx="3">
                  <c:v>-2.9951999999999999E-3</c:v>
                </c:pt>
                <c:pt idx="4">
                  <c:v>-3.8912E-3</c:v>
                </c:pt>
                <c:pt idx="5">
                  <c:v>-4.7360000000000032E-3</c:v>
                </c:pt>
                <c:pt idx="6">
                  <c:v>-5.5296000000000026E-3</c:v>
                </c:pt>
                <c:pt idx="7">
                  <c:v>-6.2720000000000041E-3</c:v>
                </c:pt>
                <c:pt idx="8">
                  <c:v>-6.9632000000000036E-3</c:v>
                </c:pt>
                <c:pt idx="9">
                  <c:v>-7.6032000000000053E-3</c:v>
                </c:pt>
                <c:pt idx="10">
                  <c:v>-8.1920000000000048E-3</c:v>
                </c:pt>
                <c:pt idx="11">
                  <c:v>-8.7296000000000023E-3</c:v>
                </c:pt>
                <c:pt idx="12">
                  <c:v>-9.2160000000000002E-3</c:v>
                </c:pt>
                <c:pt idx="13">
                  <c:v>-9.6512000000000004E-3</c:v>
                </c:pt>
                <c:pt idx="14">
                  <c:v>-1.0035199999999999E-2</c:v>
                </c:pt>
                <c:pt idx="15">
                  <c:v>-1.0367999999999999E-2</c:v>
                </c:pt>
                <c:pt idx="16">
                  <c:v>-1.06496E-2</c:v>
                </c:pt>
                <c:pt idx="17">
                  <c:v>-1.0879999999999996E-2</c:v>
                </c:pt>
                <c:pt idx="18">
                  <c:v>-1.10592E-2</c:v>
                </c:pt>
                <c:pt idx="19">
                  <c:v>-1.1187200000000001E-2</c:v>
                </c:pt>
                <c:pt idx="20">
                  <c:v>-1.1264000000000001E-2</c:v>
                </c:pt>
                <c:pt idx="21">
                  <c:v>-1.12896E-2</c:v>
                </c:pt>
                <c:pt idx="22">
                  <c:v>-1.1264000000000001E-2</c:v>
                </c:pt>
                <c:pt idx="23">
                  <c:v>-1.1187200000000001E-2</c:v>
                </c:pt>
                <c:pt idx="24">
                  <c:v>-1.10592E-2</c:v>
                </c:pt>
                <c:pt idx="25">
                  <c:v>-1.0879999999999996E-2</c:v>
                </c:pt>
                <c:pt idx="26">
                  <c:v>-1.06496E-2</c:v>
                </c:pt>
                <c:pt idx="27">
                  <c:v>-1.0367999999999999E-2</c:v>
                </c:pt>
                <c:pt idx="28">
                  <c:v>-1.0035199999999999E-2</c:v>
                </c:pt>
                <c:pt idx="29">
                  <c:v>-9.6512000000000004E-3</c:v>
                </c:pt>
                <c:pt idx="30">
                  <c:v>-9.2160000000000002E-3</c:v>
                </c:pt>
                <c:pt idx="31">
                  <c:v>-8.7296000000000023E-3</c:v>
                </c:pt>
                <c:pt idx="32">
                  <c:v>-8.1920000000000048E-3</c:v>
                </c:pt>
                <c:pt idx="33">
                  <c:v>-7.6032000000000053E-3</c:v>
                </c:pt>
                <c:pt idx="34">
                  <c:v>-6.9632000000000036E-3</c:v>
                </c:pt>
                <c:pt idx="35">
                  <c:v>-6.2720000000000041E-3</c:v>
                </c:pt>
                <c:pt idx="36">
                  <c:v>-5.5296000000000026E-3</c:v>
                </c:pt>
                <c:pt idx="37">
                  <c:v>-4.7360000000000032E-3</c:v>
                </c:pt>
                <c:pt idx="38">
                  <c:v>-3.8912E-3</c:v>
                </c:pt>
                <c:pt idx="39">
                  <c:v>-2.9951999999999999E-3</c:v>
                </c:pt>
                <c:pt idx="40">
                  <c:v>-2.0480000000000012E-3</c:v>
                </c:pt>
                <c:pt idx="41">
                  <c:v>-1.0495999999999999E-3</c:v>
                </c:pt>
                <c:pt idx="42">
                  <c:v>0</c:v>
                </c:pt>
              </c:numCache>
            </c:numRef>
          </c:val>
          <c:extLst xmlns:c16r2="http://schemas.microsoft.com/office/drawing/2015/06/chart">
            <c:ext xmlns:c16="http://schemas.microsoft.com/office/drawing/2014/chart" uri="{C3380CC4-5D6E-409C-BE32-E72D297353CC}">
              <c16:uniqueId val="{00000000-C21D-49BF-93A1-5E0472CA3B4C}"/>
            </c:ext>
          </c:extLst>
        </c:ser>
        <c:ser>
          <c:idx val="2"/>
          <c:order val="1"/>
          <c:tx>
            <c:v>1:38</c:v>
          </c:tx>
          <c:spPr>
            <a:ln w="19050" cap="rnd" cmpd="sng" algn="ctr">
              <a:solidFill>
                <a:srgbClr val="FFC000"/>
              </a:solidFill>
              <a:prstDash val="solid"/>
              <a:round/>
            </a:ln>
            <a:effectLst/>
          </c:spPr>
          <c:marker>
            <c:symbol val="none"/>
          </c:marker>
          <c:val>
            <c:numRef>
              <c:f>'1_38'!$B$1:$B$43</c:f>
              <c:numCache>
                <c:formatCode>0.00E+00</c:formatCode>
                <c:ptCount val="43"/>
                <c:pt idx="0">
                  <c:v>0</c:v>
                </c:pt>
                <c:pt idx="1">
                  <c:v>-9.0348853535353519E-4</c:v>
                </c:pt>
                <c:pt idx="2">
                  <c:v>-3.9364636363636366E-3</c:v>
                </c:pt>
                <c:pt idx="3">
                  <c:v>-5.5226439393939418E-3</c:v>
                </c:pt>
                <c:pt idx="4">
                  <c:v>-6.6745833333333362E-3</c:v>
                </c:pt>
                <c:pt idx="5">
                  <c:v>-7.3838560606060474E-3</c:v>
                </c:pt>
                <c:pt idx="6">
                  <c:v>-8.8039106060606009E-3</c:v>
                </c:pt>
                <c:pt idx="7">
                  <c:v>-8.9289555555555518E-3</c:v>
                </c:pt>
                <c:pt idx="8">
                  <c:v>-8.9166732323232318E-3</c:v>
                </c:pt>
                <c:pt idx="9">
                  <c:v>-8.9518853535353552E-3</c:v>
                </c:pt>
                <c:pt idx="10">
                  <c:v>-8.8679631313131283E-3</c:v>
                </c:pt>
                <c:pt idx="11">
                  <c:v>-8.5816131313131219E-3</c:v>
                </c:pt>
                <c:pt idx="12">
                  <c:v>-8.4816777777777727E-3</c:v>
                </c:pt>
                <c:pt idx="13">
                  <c:v>-8.7482419191919156E-3</c:v>
                </c:pt>
                <c:pt idx="14">
                  <c:v>-8.808270202020194E-3</c:v>
                </c:pt>
                <c:pt idx="15">
                  <c:v>-9.0240282828282798E-3</c:v>
                </c:pt>
                <c:pt idx="16">
                  <c:v>-9.0820025252525225E-3</c:v>
                </c:pt>
                <c:pt idx="17">
                  <c:v>-9.2749146464646479E-3</c:v>
                </c:pt>
                <c:pt idx="18">
                  <c:v>-9.2450262626262592E-3</c:v>
                </c:pt>
                <c:pt idx="19">
                  <c:v>-9.1681045454545338E-3</c:v>
                </c:pt>
                <c:pt idx="20">
                  <c:v>-9.4865227272727271E-3</c:v>
                </c:pt>
                <c:pt idx="21">
                  <c:v>-9.7068080808080711E-3</c:v>
                </c:pt>
                <c:pt idx="22">
                  <c:v>-9.8676939393939535E-3</c:v>
                </c:pt>
                <c:pt idx="23">
                  <c:v>-9.7774838383838363E-3</c:v>
                </c:pt>
                <c:pt idx="24">
                  <c:v>-9.6291318181818252E-3</c:v>
                </c:pt>
                <c:pt idx="25">
                  <c:v>-9.5517070707070734E-3</c:v>
                </c:pt>
                <c:pt idx="26">
                  <c:v>-9.3693585858585851E-3</c:v>
                </c:pt>
                <c:pt idx="27">
                  <c:v>-9.3236247474747461E-3</c:v>
                </c:pt>
                <c:pt idx="28">
                  <c:v>-9.4577242424242532E-3</c:v>
                </c:pt>
                <c:pt idx="29">
                  <c:v>-9.8118156565656558E-3</c:v>
                </c:pt>
                <c:pt idx="30">
                  <c:v>-9.9980207070707039E-3</c:v>
                </c:pt>
                <c:pt idx="31">
                  <c:v>-9.8358353535353566E-3</c:v>
                </c:pt>
                <c:pt idx="32">
                  <c:v>-9.7292767676767609E-3</c:v>
                </c:pt>
                <c:pt idx="33">
                  <c:v>-9.6128252525252561E-3</c:v>
                </c:pt>
                <c:pt idx="34">
                  <c:v>-9.3691489898989882E-3</c:v>
                </c:pt>
                <c:pt idx="35">
                  <c:v>-9.1320540404040348E-3</c:v>
                </c:pt>
                <c:pt idx="36">
                  <c:v>-9.2410858585858548E-3</c:v>
                </c:pt>
                <c:pt idx="37">
                  <c:v>-9.0394545454545554E-3</c:v>
                </c:pt>
                <c:pt idx="38">
                  <c:v>-8.6219393939393988E-3</c:v>
                </c:pt>
                <c:pt idx="39">
                  <c:v>-7.2583500000000037E-3</c:v>
                </c:pt>
                <c:pt idx="40">
                  <c:v>-5.5934873737373703E-3</c:v>
                </c:pt>
                <c:pt idx="41">
                  <c:v>-1.9166209090909104E-3</c:v>
                </c:pt>
                <c:pt idx="42">
                  <c:v>0</c:v>
                </c:pt>
              </c:numCache>
            </c:numRef>
          </c:val>
          <c:extLst xmlns:c16r2="http://schemas.microsoft.com/office/drawing/2015/06/chart">
            <c:ext xmlns:c16="http://schemas.microsoft.com/office/drawing/2014/chart" uri="{C3380CC4-5D6E-409C-BE32-E72D297353CC}">
              <c16:uniqueId val="{00000001-C21D-49BF-93A1-5E0472CA3B4C}"/>
            </c:ext>
          </c:extLst>
        </c:ser>
        <c:dLbls/>
        <c:marker val="1"/>
        <c:axId val="71310336"/>
        <c:axId val="71316224"/>
      </c:lineChart>
      <c:catAx>
        <c:axId val="71310336"/>
        <c:scaling>
          <c:orientation val="minMax"/>
        </c:scaling>
        <c:delete val="1"/>
        <c:axPos val="b"/>
        <c:tickLblPos val="none"/>
        <c:crossAx val="71316224"/>
        <c:crosses val="autoZero"/>
        <c:auto val="1"/>
        <c:lblAlgn val="ctr"/>
        <c:lblOffset val="100"/>
      </c:catAx>
      <c:valAx>
        <c:axId val="71316224"/>
        <c:scaling>
          <c:orientation val="minMax"/>
        </c:scaling>
        <c:axPos val="l"/>
        <c:majorGridlines>
          <c:spPr>
            <a:ln w="6350" cap="flat" cmpd="sng" algn="ctr">
              <a:solidFill>
                <a:schemeClr val="tx1">
                  <a:tint val="75000"/>
                </a:schemeClr>
              </a:solidFill>
              <a:prstDash val="solid"/>
              <a:round/>
            </a:ln>
            <a:effectLst/>
          </c:spPr>
        </c:majorGridlines>
        <c:numFmt formatCode="General" sourceLinked="1"/>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ES"/>
          </a:p>
        </c:txPr>
        <c:crossAx val="71310336"/>
        <c:crosses val="autoZero"/>
        <c:crossBetween val="between"/>
      </c:valAx>
      <c:spPr>
        <a:noFill/>
        <a:ln>
          <a:noFill/>
        </a:ln>
        <a:effectLst/>
      </c:spPr>
    </c:plotArea>
    <c:legend>
      <c:legendPos val="r"/>
      <c:layout/>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ES"/>
        </a:p>
      </c:txPr>
    </c:legend>
    <c:plotVisOnly val="1"/>
    <c:dispBlanksAs val="gap"/>
  </c:chart>
  <c:spPr>
    <a:solidFill>
      <a:schemeClr val="bg1"/>
    </a:solidFill>
    <a:ln w="6350" cap="flat" cmpd="sng" algn="ctr">
      <a:noFill/>
      <a:prstDash val="solid"/>
      <a:miter lim="800000"/>
    </a:ln>
    <a:effectLst/>
  </c:spPr>
  <c:txPr>
    <a:bodyPr/>
    <a:lstStyle/>
    <a:p>
      <a:pPr>
        <a:defRPr/>
      </a:pPr>
      <a:endParaRPr lang="es-ES"/>
    </a:p>
  </c:txPr>
  <c:externalData r:id="rId1"/>
</c:chartSpace>
</file>

<file path=ppt/charts/chart9.xml><?xml version="1.0" encoding="utf-8"?>
<c:chartSpace xmlns:c="http://schemas.openxmlformats.org/drawingml/2006/chart" xmlns:a="http://schemas.openxmlformats.org/drawingml/2006/main" xmlns:r="http://schemas.openxmlformats.org/officeDocument/2006/relationships">
  <c:lang val="es-ES"/>
  <c:chart>
    <c:plotArea>
      <c:layout/>
      <c:lineChart>
        <c:grouping val="standard"/>
        <c:ser>
          <c:idx val="1"/>
          <c:order val="0"/>
          <c:tx>
            <c:v>Parabola</c:v>
          </c:tx>
          <c:spPr>
            <a:ln w="19050" cap="rnd" cmpd="sng" algn="ctr">
              <a:solidFill>
                <a:srgbClr val="FF0000"/>
              </a:solidFill>
              <a:prstDash val="solid"/>
              <a:round/>
            </a:ln>
            <a:effectLst/>
          </c:spPr>
          <c:marker>
            <c:symbol val="none"/>
          </c:marker>
          <c:val>
            <c:numRef>
              <c:f>'0,08'!$C$1:$C$43</c:f>
              <c:numCache>
                <c:formatCode>General</c:formatCode>
                <c:ptCount val="43"/>
                <c:pt idx="0">
                  <c:v>0</c:v>
                </c:pt>
                <c:pt idx="1">
                  <c:v>-1.0495999999999999E-3</c:v>
                </c:pt>
                <c:pt idx="2">
                  <c:v>-2.0480000000000012E-3</c:v>
                </c:pt>
                <c:pt idx="3">
                  <c:v>-2.9951999999999999E-3</c:v>
                </c:pt>
                <c:pt idx="4">
                  <c:v>-3.8912E-3</c:v>
                </c:pt>
                <c:pt idx="5">
                  <c:v>-4.7360000000000032E-3</c:v>
                </c:pt>
                <c:pt idx="6">
                  <c:v>-5.5296000000000026E-3</c:v>
                </c:pt>
                <c:pt idx="7">
                  <c:v>-6.2720000000000041E-3</c:v>
                </c:pt>
                <c:pt idx="8">
                  <c:v>-6.9632000000000036E-3</c:v>
                </c:pt>
                <c:pt idx="9">
                  <c:v>-7.6032000000000053E-3</c:v>
                </c:pt>
                <c:pt idx="10">
                  <c:v>-8.1920000000000048E-3</c:v>
                </c:pt>
                <c:pt idx="11">
                  <c:v>-8.7296000000000023E-3</c:v>
                </c:pt>
                <c:pt idx="12">
                  <c:v>-9.2160000000000002E-3</c:v>
                </c:pt>
                <c:pt idx="13">
                  <c:v>-9.6512000000000004E-3</c:v>
                </c:pt>
                <c:pt idx="14">
                  <c:v>-1.0035199999999999E-2</c:v>
                </c:pt>
                <c:pt idx="15">
                  <c:v>-1.0367999999999999E-2</c:v>
                </c:pt>
                <c:pt idx="16">
                  <c:v>-1.06496E-2</c:v>
                </c:pt>
                <c:pt idx="17">
                  <c:v>-1.0879999999999996E-2</c:v>
                </c:pt>
                <c:pt idx="18">
                  <c:v>-1.10592E-2</c:v>
                </c:pt>
                <c:pt idx="19">
                  <c:v>-1.1187200000000001E-2</c:v>
                </c:pt>
                <c:pt idx="20">
                  <c:v>-1.1264000000000001E-2</c:v>
                </c:pt>
                <c:pt idx="21">
                  <c:v>-1.12896E-2</c:v>
                </c:pt>
                <c:pt idx="22">
                  <c:v>-1.1264000000000001E-2</c:v>
                </c:pt>
                <c:pt idx="23">
                  <c:v>-1.1187200000000001E-2</c:v>
                </c:pt>
                <c:pt idx="24">
                  <c:v>-1.10592E-2</c:v>
                </c:pt>
                <c:pt idx="25">
                  <c:v>-1.0879999999999996E-2</c:v>
                </c:pt>
                <c:pt idx="26">
                  <c:v>-1.06496E-2</c:v>
                </c:pt>
                <c:pt idx="27">
                  <c:v>-1.0367999999999999E-2</c:v>
                </c:pt>
                <c:pt idx="28">
                  <c:v>-1.0035199999999999E-2</c:v>
                </c:pt>
                <c:pt idx="29">
                  <c:v>-9.6512000000000004E-3</c:v>
                </c:pt>
                <c:pt idx="30">
                  <c:v>-9.2160000000000002E-3</c:v>
                </c:pt>
                <c:pt idx="31">
                  <c:v>-8.7296000000000023E-3</c:v>
                </c:pt>
                <c:pt idx="32">
                  <c:v>-8.1920000000000048E-3</c:v>
                </c:pt>
                <c:pt idx="33">
                  <c:v>-7.6032000000000053E-3</c:v>
                </c:pt>
                <c:pt idx="34">
                  <c:v>-6.9632000000000036E-3</c:v>
                </c:pt>
                <c:pt idx="35">
                  <c:v>-6.2720000000000041E-3</c:v>
                </c:pt>
                <c:pt idx="36">
                  <c:v>-5.5296000000000026E-3</c:v>
                </c:pt>
                <c:pt idx="37">
                  <c:v>-4.7360000000000032E-3</c:v>
                </c:pt>
                <c:pt idx="38">
                  <c:v>-3.8912E-3</c:v>
                </c:pt>
                <c:pt idx="39">
                  <c:v>-2.9951999999999999E-3</c:v>
                </c:pt>
                <c:pt idx="40">
                  <c:v>-2.0480000000000012E-3</c:v>
                </c:pt>
                <c:pt idx="41">
                  <c:v>-1.0495999999999999E-3</c:v>
                </c:pt>
                <c:pt idx="42">
                  <c:v>0</c:v>
                </c:pt>
              </c:numCache>
            </c:numRef>
          </c:val>
          <c:extLst xmlns:c16r2="http://schemas.microsoft.com/office/drawing/2015/06/chart">
            <c:ext xmlns:c16="http://schemas.microsoft.com/office/drawing/2014/chart" uri="{C3380CC4-5D6E-409C-BE32-E72D297353CC}">
              <c16:uniqueId val="{00000000-129E-4737-960C-47110B1C55EE}"/>
            </c:ext>
          </c:extLst>
        </c:ser>
        <c:ser>
          <c:idx val="3"/>
          <c:order val="1"/>
          <c:tx>
            <c:v>3:54</c:v>
          </c:tx>
          <c:spPr>
            <a:ln w="19050" cap="rnd" cmpd="sng" algn="ctr">
              <a:solidFill>
                <a:schemeClr val="accent1">
                  <a:lumMod val="75000"/>
                </a:schemeClr>
              </a:solidFill>
              <a:prstDash val="solid"/>
              <a:round/>
            </a:ln>
            <a:effectLst/>
          </c:spPr>
          <c:marker>
            <c:symbol val="none"/>
          </c:marker>
          <c:val>
            <c:numRef>
              <c:f>'4_3_54'!$B$1:$B$43</c:f>
              <c:numCache>
                <c:formatCode>0.00E+00</c:formatCode>
                <c:ptCount val="43"/>
                <c:pt idx="0">
                  <c:v>-2.2899280808080747E-4</c:v>
                </c:pt>
                <c:pt idx="1">
                  <c:v>-3.0860909090909096E-4</c:v>
                </c:pt>
                <c:pt idx="2">
                  <c:v>-1.2566703030303036E-3</c:v>
                </c:pt>
                <c:pt idx="3">
                  <c:v>-5.05055E-3</c:v>
                </c:pt>
                <c:pt idx="4">
                  <c:v>-5.6992075757575653E-3</c:v>
                </c:pt>
                <c:pt idx="5">
                  <c:v>-6.6191661616161607E-3</c:v>
                </c:pt>
                <c:pt idx="6">
                  <c:v>-7.537028787878792E-3</c:v>
                </c:pt>
                <c:pt idx="7">
                  <c:v>-8.2940893939393891E-3</c:v>
                </c:pt>
                <c:pt idx="8">
                  <c:v>-8.3745323232323251E-3</c:v>
                </c:pt>
                <c:pt idx="9">
                  <c:v>-8.160367171717163E-3</c:v>
                </c:pt>
                <c:pt idx="10">
                  <c:v>-8.0872181818181735E-3</c:v>
                </c:pt>
                <c:pt idx="11">
                  <c:v>-8.1903813131313091E-3</c:v>
                </c:pt>
                <c:pt idx="12">
                  <c:v>-8.0891464646464656E-3</c:v>
                </c:pt>
                <c:pt idx="13">
                  <c:v>-8.1903393939394015E-3</c:v>
                </c:pt>
                <c:pt idx="14">
                  <c:v>-8.3844252525252586E-3</c:v>
                </c:pt>
                <c:pt idx="15">
                  <c:v>-8.4599636363636484E-3</c:v>
                </c:pt>
                <c:pt idx="16">
                  <c:v>-8.5322323232323166E-3</c:v>
                </c:pt>
                <c:pt idx="17">
                  <c:v>-8.8703106060606125E-3</c:v>
                </c:pt>
                <c:pt idx="18">
                  <c:v>-9.1069444444444366E-3</c:v>
                </c:pt>
                <c:pt idx="19">
                  <c:v>-8.8660767676767716E-3</c:v>
                </c:pt>
                <c:pt idx="20">
                  <c:v>-9.0874101010100967E-3</c:v>
                </c:pt>
                <c:pt idx="21">
                  <c:v>-9.7093651515151487E-3</c:v>
                </c:pt>
                <c:pt idx="22">
                  <c:v>-9.968803030303024E-3</c:v>
                </c:pt>
                <c:pt idx="23">
                  <c:v>-1.0286466666666667E-2</c:v>
                </c:pt>
                <c:pt idx="24">
                  <c:v>-1.0469402020202011E-2</c:v>
                </c:pt>
                <c:pt idx="25">
                  <c:v>-1.0492038383838383E-2</c:v>
                </c:pt>
                <c:pt idx="26">
                  <c:v>-1.0533496464646458E-2</c:v>
                </c:pt>
                <c:pt idx="27">
                  <c:v>-1.025330858585858E-2</c:v>
                </c:pt>
                <c:pt idx="28">
                  <c:v>-9.7628121212121211E-3</c:v>
                </c:pt>
                <c:pt idx="29">
                  <c:v>-9.3705742424242591E-3</c:v>
                </c:pt>
                <c:pt idx="30">
                  <c:v>-9.0143449494949554E-3</c:v>
                </c:pt>
                <c:pt idx="31">
                  <c:v>-8.8722388888888941E-3</c:v>
                </c:pt>
                <c:pt idx="32">
                  <c:v>-8.6689727272727217E-3</c:v>
                </c:pt>
                <c:pt idx="33">
                  <c:v>-8.8752151515151569E-3</c:v>
                </c:pt>
                <c:pt idx="34">
                  <c:v>-8.8402964646464646E-3</c:v>
                </c:pt>
                <c:pt idx="35">
                  <c:v>-8.8152287878787896E-3</c:v>
                </c:pt>
                <c:pt idx="36">
                  <c:v>-9.0332085858585813E-3</c:v>
                </c:pt>
                <c:pt idx="37">
                  <c:v>-8.5751575757575804E-3</c:v>
                </c:pt>
                <c:pt idx="38">
                  <c:v>-7.5861161616161583E-3</c:v>
                </c:pt>
                <c:pt idx="39">
                  <c:v>-7.2106459595959503E-3</c:v>
                </c:pt>
                <c:pt idx="40">
                  <c:v>-4.8997666666666688E-3</c:v>
                </c:pt>
                <c:pt idx="41">
                  <c:v>-2.1920090404040381E-4</c:v>
                </c:pt>
                <c:pt idx="42">
                  <c:v>-4.8287974747474712E-5</c:v>
                </c:pt>
              </c:numCache>
            </c:numRef>
          </c:val>
          <c:extLst xmlns:c16r2="http://schemas.microsoft.com/office/drawing/2015/06/chart">
            <c:ext xmlns:c16="http://schemas.microsoft.com/office/drawing/2014/chart" uri="{C3380CC4-5D6E-409C-BE32-E72D297353CC}">
              <c16:uniqueId val="{00000001-129E-4737-960C-47110B1C55EE}"/>
            </c:ext>
          </c:extLst>
        </c:ser>
        <c:dLbls/>
        <c:marker val="1"/>
        <c:axId val="71351296"/>
        <c:axId val="71361280"/>
      </c:lineChart>
      <c:catAx>
        <c:axId val="71351296"/>
        <c:scaling>
          <c:orientation val="minMax"/>
        </c:scaling>
        <c:delete val="1"/>
        <c:axPos val="b"/>
        <c:tickLblPos val="none"/>
        <c:crossAx val="71361280"/>
        <c:crosses val="autoZero"/>
        <c:auto val="1"/>
        <c:lblAlgn val="ctr"/>
        <c:lblOffset val="100"/>
      </c:catAx>
      <c:valAx>
        <c:axId val="71361280"/>
        <c:scaling>
          <c:orientation val="minMax"/>
        </c:scaling>
        <c:axPos val="l"/>
        <c:majorGridlines>
          <c:spPr>
            <a:ln w="6350" cap="flat" cmpd="sng" algn="ctr">
              <a:solidFill>
                <a:schemeClr val="tx1">
                  <a:tint val="75000"/>
                </a:schemeClr>
              </a:solidFill>
              <a:prstDash val="solid"/>
              <a:round/>
            </a:ln>
            <a:effectLst/>
          </c:spPr>
        </c:majorGridlines>
        <c:numFmt formatCode="General" sourceLinked="1"/>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ES"/>
          </a:p>
        </c:txPr>
        <c:crossAx val="71351296"/>
        <c:crosses val="autoZero"/>
        <c:crossBetween val="between"/>
      </c:valAx>
      <c:spPr>
        <a:noFill/>
        <a:ln>
          <a:noFill/>
        </a:ln>
        <a:effectLst/>
      </c:spPr>
    </c:plotArea>
    <c:legend>
      <c:legendPos val="r"/>
      <c:layout/>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ES"/>
        </a:p>
      </c:txPr>
    </c:legend>
    <c:plotVisOnly val="1"/>
    <c:dispBlanksAs val="gap"/>
  </c:chart>
  <c:spPr>
    <a:solidFill>
      <a:schemeClr val="bg1"/>
    </a:solidFill>
    <a:ln w="6350" cap="flat" cmpd="sng" algn="ctr">
      <a:noFill/>
      <a:prstDash val="solid"/>
      <a:miter lim="800000"/>
    </a:ln>
    <a:effectLst/>
  </c:spPr>
  <c:txPr>
    <a:bodyPr/>
    <a:lstStyle/>
    <a:p>
      <a:pPr>
        <a:defRPr/>
      </a:pPr>
      <a:endParaRPr lang="es-ES"/>
    </a:p>
  </c:txPr>
  <c:externalData r:id="rId1"/>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8FF320-D000-4E4A-98A6-8B6FB9DB8873}" type="doc">
      <dgm:prSet loTypeId="urn:microsoft.com/office/officeart/2005/8/layout/cycle1" loCatId="cycle" qsTypeId="urn:microsoft.com/office/officeart/2005/8/quickstyle/simple2" qsCatId="simple" csTypeId="urn:microsoft.com/office/officeart/2005/8/colors/accent1_2" csCatId="accent1" phldr="1"/>
      <dgm:spPr/>
      <dgm:t>
        <a:bodyPr/>
        <a:lstStyle/>
        <a:p>
          <a:endParaRPr lang="es-ES"/>
        </a:p>
      </dgm:t>
    </dgm:pt>
    <dgm:pt modelId="{5EFC7EE8-03B7-4CAA-9E62-1EA9A0271142}">
      <dgm:prSet phldrT="[Texto]" custT="1"/>
      <dgm:spPr/>
      <dgm:t>
        <a:bodyPr/>
        <a:lstStyle/>
        <a:p>
          <a:r>
            <a:rPr lang="es-ES" sz="1500" b="1" dirty="0" smtClean="0">
              <a:solidFill>
                <a:schemeClr val="bg1"/>
              </a:solidFill>
            </a:rPr>
            <a:t>Procesamiento</a:t>
          </a:r>
          <a:endParaRPr lang="es-ES" sz="1500" b="1" dirty="0">
            <a:solidFill>
              <a:schemeClr val="bg1"/>
            </a:solidFill>
          </a:endParaRPr>
        </a:p>
      </dgm:t>
    </dgm:pt>
    <dgm:pt modelId="{E5148021-F942-4594-A2A2-36657ED5ADF3}" type="parTrans" cxnId="{7740407A-FF98-4A42-9EA3-C3D7B1948548}">
      <dgm:prSet/>
      <dgm:spPr/>
      <dgm:t>
        <a:bodyPr/>
        <a:lstStyle/>
        <a:p>
          <a:endParaRPr lang="es-ES"/>
        </a:p>
      </dgm:t>
    </dgm:pt>
    <dgm:pt modelId="{0D5F4C0D-65CA-42B7-BC30-F82E3786F49C}" type="sibTrans" cxnId="{7740407A-FF98-4A42-9EA3-C3D7B1948548}">
      <dgm:prSet/>
      <dgm:spPr/>
      <dgm:t>
        <a:bodyPr/>
        <a:lstStyle/>
        <a:p>
          <a:endParaRPr lang="es-ES"/>
        </a:p>
      </dgm:t>
    </dgm:pt>
    <dgm:pt modelId="{273AE9C6-78D4-4CC8-B15C-710763BCC937}">
      <dgm:prSet phldrT="[Texto]" custT="1"/>
      <dgm:spPr/>
      <dgm:t>
        <a:bodyPr/>
        <a:lstStyle/>
        <a:p>
          <a:r>
            <a:rPr lang="es-ES" sz="1500" b="1" dirty="0" smtClean="0">
              <a:solidFill>
                <a:schemeClr val="bg1"/>
              </a:solidFill>
            </a:rPr>
            <a:t>Post-</a:t>
          </a:r>
        </a:p>
        <a:p>
          <a:r>
            <a:rPr lang="es-ES" sz="1500" b="1" dirty="0" smtClean="0">
              <a:solidFill>
                <a:schemeClr val="bg1"/>
              </a:solidFill>
            </a:rPr>
            <a:t>Procesamiento</a:t>
          </a:r>
          <a:endParaRPr lang="es-ES" sz="1500" b="1" dirty="0">
            <a:solidFill>
              <a:schemeClr val="bg1"/>
            </a:solidFill>
          </a:endParaRPr>
        </a:p>
      </dgm:t>
    </dgm:pt>
    <dgm:pt modelId="{A2B0D7CD-F50F-4D21-AC3D-7AAB1F8A0029}" type="parTrans" cxnId="{746291D9-69DC-4172-A83C-514F7E15E677}">
      <dgm:prSet/>
      <dgm:spPr/>
      <dgm:t>
        <a:bodyPr/>
        <a:lstStyle/>
        <a:p>
          <a:endParaRPr lang="es-ES"/>
        </a:p>
      </dgm:t>
    </dgm:pt>
    <dgm:pt modelId="{01D69D6A-0B0D-4487-8C4E-CE91D3AB5DDC}" type="sibTrans" cxnId="{746291D9-69DC-4172-A83C-514F7E15E677}">
      <dgm:prSet/>
      <dgm:spPr/>
      <dgm:t>
        <a:bodyPr/>
        <a:lstStyle/>
        <a:p>
          <a:endParaRPr lang="es-ES"/>
        </a:p>
      </dgm:t>
    </dgm:pt>
    <dgm:pt modelId="{FEC4C2C2-62C4-44F9-B3DF-132B44782B7C}">
      <dgm:prSet phldrT="[Texto]" custT="1"/>
      <dgm:spPr/>
      <dgm:t>
        <a:bodyPr/>
        <a:lstStyle/>
        <a:p>
          <a:r>
            <a:rPr lang="es-ES" sz="1500" b="1" dirty="0" smtClean="0">
              <a:solidFill>
                <a:schemeClr val="bg1"/>
              </a:solidFill>
            </a:rPr>
            <a:t>Presentar resultados</a:t>
          </a:r>
          <a:endParaRPr lang="es-ES" sz="1500" b="1" dirty="0">
            <a:solidFill>
              <a:schemeClr val="bg1"/>
            </a:solidFill>
          </a:endParaRPr>
        </a:p>
      </dgm:t>
    </dgm:pt>
    <dgm:pt modelId="{5C3B5089-DACA-4651-BFE3-284CD29E1312}" type="parTrans" cxnId="{147BF0A9-187A-4DCC-890E-E6684E949607}">
      <dgm:prSet/>
      <dgm:spPr/>
      <dgm:t>
        <a:bodyPr/>
        <a:lstStyle/>
        <a:p>
          <a:endParaRPr lang="es-ES"/>
        </a:p>
      </dgm:t>
    </dgm:pt>
    <dgm:pt modelId="{A82D72F4-415E-41A6-9A40-6B88315A2876}" type="sibTrans" cxnId="{147BF0A9-187A-4DCC-890E-E6684E949607}">
      <dgm:prSet/>
      <dgm:spPr>
        <a:noFill/>
      </dgm:spPr>
      <dgm:t>
        <a:bodyPr/>
        <a:lstStyle/>
        <a:p>
          <a:endParaRPr lang="es-ES" dirty="0"/>
        </a:p>
      </dgm:t>
    </dgm:pt>
    <dgm:pt modelId="{A16E17A9-2712-40D1-BADD-C9BD8D604AA1}">
      <dgm:prSet phldrT="[Texto]" custT="1"/>
      <dgm:spPr/>
      <dgm:t>
        <a:bodyPr/>
        <a:lstStyle/>
        <a:p>
          <a:r>
            <a:rPr lang="es-ES" sz="1500" b="1" dirty="0" smtClean="0">
              <a:solidFill>
                <a:schemeClr val="bg1"/>
              </a:solidFill>
            </a:rPr>
            <a:t>Pre-</a:t>
          </a:r>
        </a:p>
        <a:p>
          <a:r>
            <a:rPr lang="es-ES" sz="1500" b="1" dirty="0" smtClean="0">
              <a:solidFill>
                <a:schemeClr val="bg1"/>
              </a:solidFill>
            </a:rPr>
            <a:t>Procesamiento</a:t>
          </a:r>
          <a:endParaRPr lang="es-ES" sz="1500" b="1" dirty="0">
            <a:solidFill>
              <a:schemeClr val="bg1"/>
            </a:solidFill>
          </a:endParaRPr>
        </a:p>
      </dgm:t>
    </dgm:pt>
    <dgm:pt modelId="{0E0B03F9-AD14-401D-8A4A-50EEFA044DF0}" type="sibTrans" cxnId="{875D67E5-2F67-4B7D-A95C-1426E18F37F0}">
      <dgm:prSet/>
      <dgm:spPr/>
      <dgm:t>
        <a:bodyPr/>
        <a:lstStyle/>
        <a:p>
          <a:endParaRPr lang="es-ES"/>
        </a:p>
      </dgm:t>
    </dgm:pt>
    <dgm:pt modelId="{B2D7859B-C959-49A4-B3C7-115004F8701C}" type="parTrans" cxnId="{875D67E5-2F67-4B7D-A95C-1426E18F37F0}">
      <dgm:prSet/>
      <dgm:spPr/>
      <dgm:t>
        <a:bodyPr/>
        <a:lstStyle/>
        <a:p>
          <a:endParaRPr lang="es-ES"/>
        </a:p>
      </dgm:t>
    </dgm:pt>
    <dgm:pt modelId="{17B21A6D-50E7-4148-AD6F-679706FBB4CC}">
      <dgm:prSet phldrT="[Texto]" custT="1"/>
      <dgm:spPr/>
      <dgm:t>
        <a:bodyPr/>
        <a:lstStyle/>
        <a:p>
          <a:r>
            <a:rPr lang="es-ES" sz="1500" b="1" dirty="0" smtClean="0">
              <a:solidFill>
                <a:schemeClr val="bg1"/>
              </a:solidFill>
            </a:rPr>
            <a:t>Proceso de recolección imágenes</a:t>
          </a:r>
          <a:endParaRPr lang="es-ES" sz="1500" b="1" dirty="0">
            <a:solidFill>
              <a:schemeClr val="bg1"/>
            </a:solidFill>
          </a:endParaRPr>
        </a:p>
      </dgm:t>
    </dgm:pt>
    <dgm:pt modelId="{2FADAA88-68A2-4AA7-BD20-53A3FEC5DE43}" type="parTrans" cxnId="{FA792F78-E166-4A0A-A669-F1667B4F319A}">
      <dgm:prSet/>
      <dgm:spPr/>
      <dgm:t>
        <a:bodyPr/>
        <a:lstStyle/>
        <a:p>
          <a:endParaRPr lang="es-ES"/>
        </a:p>
      </dgm:t>
    </dgm:pt>
    <dgm:pt modelId="{76916ED9-E0D5-4C67-A7C1-CD43EBC941A6}" type="sibTrans" cxnId="{FA792F78-E166-4A0A-A669-F1667B4F319A}">
      <dgm:prSet/>
      <dgm:spPr/>
      <dgm:t>
        <a:bodyPr/>
        <a:lstStyle/>
        <a:p>
          <a:endParaRPr lang="es-ES"/>
        </a:p>
      </dgm:t>
    </dgm:pt>
    <dgm:pt modelId="{D901B719-F9F5-458B-BE1F-4686E05E029B}" type="pres">
      <dgm:prSet presAssocID="{2D8FF320-D000-4E4A-98A6-8B6FB9DB8873}" presName="cycle" presStyleCnt="0">
        <dgm:presLayoutVars>
          <dgm:dir/>
          <dgm:resizeHandles val="exact"/>
        </dgm:presLayoutVars>
      </dgm:prSet>
      <dgm:spPr/>
      <dgm:t>
        <a:bodyPr/>
        <a:lstStyle/>
        <a:p>
          <a:endParaRPr lang="es-ES"/>
        </a:p>
      </dgm:t>
    </dgm:pt>
    <dgm:pt modelId="{A2FBB8B3-1E40-43E9-B678-4EDC00B4E684}" type="pres">
      <dgm:prSet presAssocID="{A16E17A9-2712-40D1-BADD-C9BD8D604AA1}" presName="dummy" presStyleCnt="0"/>
      <dgm:spPr/>
    </dgm:pt>
    <dgm:pt modelId="{B47E8AEE-EE41-495B-BBB0-ED639BEBF9DB}" type="pres">
      <dgm:prSet presAssocID="{A16E17A9-2712-40D1-BADD-C9BD8D604AA1}" presName="node" presStyleLbl="revTx" presStyleIdx="0" presStyleCnt="5" custScaleX="142567" custRadScaleRad="103898" custRadScaleInc="3796">
        <dgm:presLayoutVars>
          <dgm:bulletEnabled val="1"/>
        </dgm:presLayoutVars>
      </dgm:prSet>
      <dgm:spPr/>
      <dgm:t>
        <a:bodyPr/>
        <a:lstStyle/>
        <a:p>
          <a:endParaRPr lang="es-ES"/>
        </a:p>
      </dgm:t>
    </dgm:pt>
    <dgm:pt modelId="{CA9B5196-A6FB-4EE8-AA80-98332219F99E}" type="pres">
      <dgm:prSet presAssocID="{0E0B03F9-AD14-401D-8A4A-50EEFA044DF0}" presName="sibTrans" presStyleLbl="node1" presStyleIdx="0" presStyleCnt="5" custScaleX="106748" custScaleY="106748" custLinFactNeighborY="-1688"/>
      <dgm:spPr/>
      <dgm:t>
        <a:bodyPr/>
        <a:lstStyle/>
        <a:p>
          <a:endParaRPr lang="es-ES"/>
        </a:p>
      </dgm:t>
    </dgm:pt>
    <dgm:pt modelId="{C0E74904-6EF1-46FE-8731-2AAA64A49654}" type="pres">
      <dgm:prSet presAssocID="{5EFC7EE8-03B7-4CAA-9E62-1EA9A0271142}" presName="dummy" presStyleCnt="0"/>
      <dgm:spPr/>
    </dgm:pt>
    <dgm:pt modelId="{55A53565-57A6-4A19-90CA-2286993F56CA}" type="pres">
      <dgm:prSet presAssocID="{5EFC7EE8-03B7-4CAA-9E62-1EA9A0271142}" presName="node" presStyleLbl="revTx" presStyleIdx="1" presStyleCnt="5" custScaleX="136528" custRadScaleRad="102759" custRadScaleInc="-2079">
        <dgm:presLayoutVars>
          <dgm:bulletEnabled val="1"/>
        </dgm:presLayoutVars>
      </dgm:prSet>
      <dgm:spPr/>
      <dgm:t>
        <a:bodyPr/>
        <a:lstStyle/>
        <a:p>
          <a:endParaRPr lang="es-ES"/>
        </a:p>
      </dgm:t>
    </dgm:pt>
    <dgm:pt modelId="{CB038E78-007A-44F4-B36B-E882A1F6C95D}" type="pres">
      <dgm:prSet presAssocID="{0D5F4C0D-65CA-42B7-BC30-F82E3786F49C}" presName="sibTrans" presStyleLbl="node1" presStyleIdx="1" presStyleCnt="5" custScaleX="106748" custScaleY="106748" custLinFactNeighborX="-1477" custLinFactNeighborY="1477"/>
      <dgm:spPr/>
      <dgm:t>
        <a:bodyPr/>
        <a:lstStyle/>
        <a:p>
          <a:endParaRPr lang="es-ES"/>
        </a:p>
      </dgm:t>
    </dgm:pt>
    <dgm:pt modelId="{0C888713-DD11-459A-BFBE-74F89933370D}" type="pres">
      <dgm:prSet presAssocID="{273AE9C6-78D4-4CC8-B15C-710763BCC937}" presName="dummy" presStyleCnt="0"/>
      <dgm:spPr/>
    </dgm:pt>
    <dgm:pt modelId="{ECB329D8-9BA2-4446-B51E-92398DD07C05}" type="pres">
      <dgm:prSet presAssocID="{273AE9C6-78D4-4CC8-B15C-710763BCC937}" presName="node" presStyleLbl="revTx" presStyleIdx="2" presStyleCnt="5" custScaleX="137337" custRadScaleRad="97128" custRadScaleInc="-5338">
        <dgm:presLayoutVars>
          <dgm:bulletEnabled val="1"/>
        </dgm:presLayoutVars>
      </dgm:prSet>
      <dgm:spPr/>
      <dgm:t>
        <a:bodyPr/>
        <a:lstStyle/>
        <a:p>
          <a:endParaRPr lang="es-ES"/>
        </a:p>
      </dgm:t>
    </dgm:pt>
    <dgm:pt modelId="{963C273D-A4B1-4E3D-A2B9-68196562729C}" type="pres">
      <dgm:prSet presAssocID="{01D69D6A-0B0D-4487-8C4E-CE91D3AB5DDC}" presName="sibTrans" presStyleLbl="node1" presStyleIdx="2" presStyleCnt="5" custScaleX="106748" custScaleY="106748" custLinFactNeighborX="1477" custLinFactNeighborY="-844"/>
      <dgm:spPr/>
      <dgm:t>
        <a:bodyPr/>
        <a:lstStyle/>
        <a:p>
          <a:endParaRPr lang="es-ES"/>
        </a:p>
      </dgm:t>
    </dgm:pt>
    <dgm:pt modelId="{D9D529A9-220B-4CF2-82A9-E7F2FE277694}" type="pres">
      <dgm:prSet presAssocID="{FEC4C2C2-62C4-44F9-B3DF-132B44782B7C}" presName="dummy" presStyleCnt="0"/>
      <dgm:spPr/>
    </dgm:pt>
    <dgm:pt modelId="{7B188193-FDBA-49AB-BFEC-6D188CF8FEB7}" type="pres">
      <dgm:prSet presAssocID="{FEC4C2C2-62C4-44F9-B3DF-132B44782B7C}" presName="node" presStyleLbl="revTx" presStyleIdx="3" presStyleCnt="5" custScaleX="115759" custRadScaleRad="97176" custRadScaleInc="-2258">
        <dgm:presLayoutVars>
          <dgm:bulletEnabled val="1"/>
        </dgm:presLayoutVars>
      </dgm:prSet>
      <dgm:spPr/>
      <dgm:t>
        <a:bodyPr/>
        <a:lstStyle/>
        <a:p>
          <a:endParaRPr lang="es-ES"/>
        </a:p>
      </dgm:t>
    </dgm:pt>
    <dgm:pt modelId="{10B43838-A47C-414C-A8AE-AF8201A8B0A4}" type="pres">
      <dgm:prSet presAssocID="{A82D72F4-415E-41A6-9A40-6B88315A2876}" presName="sibTrans" presStyleLbl="node1" presStyleIdx="3" presStyleCnt="5" custLinFactNeighborX="-3376" custLinFactNeighborY="-4971"/>
      <dgm:spPr/>
      <dgm:t>
        <a:bodyPr/>
        <a:lstStyle/>
        <a:p>
          <a:endParaRPr lang="es-ES"/>
        </a:p>
      </dgm:t>
    </dgm:pt>
    <dgm:pt modelId="{CE6F9572-6E4D-4E83-B5DF-EE7EFB2DAA56}" type="pres">
      <dgm:prSet presAssocID="{17B21A6D-50E7-4148-AD6F-679706FBB4CC}" presName="dummy" presStyleCnt="0"/>
      <dgm:spPr/>
    </dgm:pt>
    <dgm:pt modelId="{29828B44-F5D6-4E95-A849-ED006BBA3521}" type="pres">
      <dgm:prSet presAssocID="{17B21A6D-50E7-4148-AD6F-679706FBB4CC}" presName="node" presStyleLbl="revTx" presStyleIdx="4" presStyleCnt="5" custScaleX="115759" custRadScaleRad="98739" custRadScaleInc="4248">
        <dgm:presLayoutVars>
          <dgm:bulletEnabled val="1"/>
        </dgm:presLayoutVars>
      </dgm:prSet>
      <dgm:spPr/>
      <dgm:t>
        <a:bodyPr/>
        <a:lstStyle/>
        <a:p>
          <a:endParaRPr lang="es-ES"/>
        </a:p>
      </dgm:t>
    </dgm:pt>
    <dgm:pt modelId="{7F692211-1914-4B61-AA09-1BBF2A731783}" type="pres">
      <dgm:prSet presAssocID="{76916ED9-E0D5-4C67-A7C1-CD43EBC941A6}" presName="sibTrans" presStyleLbl="node1" presStyleIdx="4" presStyleCnt="5" custScaleX="137393" custScaleY="105764" custLinFactNeighborX="1266" custLinFactNeighborY="5812"/>
      <dgm:spPr/>
      <dgm:t>
        <a:bodyPr/>
        <a:lstStyle/>
        <a:p>
          <a:endParaRPr lang="es-ES"/>
        </a:p>
      </dgm:t>
    </dgm:pt>
  </dgm:ptLst>
  <dgm:cxnLst>
    <dgm:cxn modelId="{FA792F78-E166-4A0A-A669-F1667B4F319A}" srcId="{2D8FF320-D000-4E4A-98A6-8B6FB9DB8873}" destId="{17B21A6D-50E7-4148-AD6F-679706FBB4CC}" srcOrd="4" destOrd="0" parTransId="{2FADAA88-68A2-4AA7-BD20-53A3FEC5DE43}" sibTransId="{76916ED9-E0D5-4C67-A7C1-CD43EBC941A6}"/>
    <dgm:cxn modelId="{7740407A-FF98-4A42-9EA3-C3D7B1948548}" srcId="{2D8FF320-D000-4E4A-98A6-8B6FB9DB8873}" destId="{5EFC7EE8-03B7-4CAA-9E62-1EA9A0271142}" srcOrd="1" destOrd="0" parTransId="{E5148021-F942-4594-A2A2-36657ED5ADF3}" sibTransId="{0D5F4C0D-65CA-42B7-BC30-F82E3786F49C}"/>
    <dgm:cxn modelId="{875D67E5-2F67-4B7D-A95C-1426E18F37F0}" srcId="{2D8FF320-D000-4E4A-98A6-8B6FB9DB8873}" destId="{A16E17A9-2712-40D1-BADD-C9BD8D604AA1}" srcOrd="0" destOrd="0" parTransId="{B2D7859B-C959-49A4-B3C7-115004F8701C}" sibTransId="{0E0B03F9-AD14-401D-8A4A-50EEFA044DF0}"/>
    <dgm:cxn modelId="{E6B134F9-BA64-4650-BC58-C0C5C9C3816E}" type="presOf" srcId="{FEC4C2C2-62C4-44F9-B3DF-132B44782B7C}" destId="{7B188193-FDBA-49AB-BFEC-6D188CF8FEB7}" srcOrd="0" destOrd="0" presId="urn:microsoft.com/office/officeart/2005/8/layout/cycle1"/>
    <dgm:cxn modelId="{0953E6D5-7D8E-45DE-AC8B-2429EF327D55}" type="presOf" srcId="{17B21A6D-50E7-4148-AD6F-679706FBB4CC}" destId="{29828B44-F5D6-4E95-A849-ED006BBA3521}" srcOrd="0" destOrd="0" presId="urn:microsoft.com/office/officeart/2005/8/layout/cycle1"/>
    <dgm:cxn modelId="{01279E08-8875-43FA-B1E4-3C91264D0D9F}" type="presOf" srcId="{76916ED9-E0D5-4C67-A7C1-CD43EBC941A6}" destId="{7F692211-1914-4B61-AA09-1BBF2A731783}" srcOrd="0" destOrd="0" presId="urn:microsoft.com/office/officeart/2005/8/layout/cycle1"/>
    <dgm:cxn modelId="{34A5FEBE-1E14-4693-A10C-BE143F4EF0F6}" type="presOf" srcId="{2D8FF320-D000-4E4A-98A6-8B6FB9DB8873}" destId="{D901B719-F9F5-458B-BE1F-4686E05E029B}" srcOrd="0" destOrd="0" presId="urn:microsoft.com/office/officeart/2005/8/layout/cycle1"/>
    <dgm:cxn modelId="{DE914E7C-F076-464E-98B4-28DCDBD0E6CE}" type="presOf" srcId="{5EFC7EE8-03B7-4CAA-9E62-1EA9A0271142}" destId="{55A53565-57A6-4A19-90CA-2286993F56CA}" srcOrd="0" destOrd="0" presId="urn:microsoft.com/office/officeart/2005/8/layout/cycle1"/>
    <dgm:cxn modelId="{147BF0A9-187A-4DCC-890E-E6684E949607}" srcId="{2D8FF320-D000-4E4A-98A6-8B6FB9DB8873}" destId="{FEC4C2C2-62C4-44F9-B3DF-132B44782B7C}" srcOrd="3" destOrd="0" parTransId="{5C3B5089-DACA-4651-BFE3-284CD29E1312}" sibTransId="{A82D72F4-415E-41A6-9A40-6B88315A2876}"/>
    <dgm:cxn modelId="{62C06913-DBE5-4373-862F-E03951C024A7}" type="presOf" srcId="{0D5F4C0D-65CA-42B7-BC30-F82E3786F49C}" destId="{CB038E78-007A-44F4-B36B-E882A1F6C95D}" srcOrd="0" destOrd="0" presId="urn:microsoft.com/office/officeart/2005/8/layout/cycle1"/>
    <dgm:cxn modelId="{DDC803C6-792C-4C4B-853F-C0330FB12BC6}" type="presOf" srcId="{A82D72F4-415E-41A6-9A40-6B88315A2876}" destId="{10B43838-A47C-414C-A8AE-AF8201A8B0A4}" srcOrd="0" destOrd="0" presId="urn:microsoft.com/office/officeart/2005/8/layout/cycle1"/>
    <dgm:cxn modelId="{D0F27E3E-25FA-49BA-91AD-451895C11789}" type="presOf" srcId="{0E0B03F9-AD14-401D-8A4A-50EEFA044DF0}" destId="{CA9B5196-A6FB-4EE8-AA80-98332219F99E}" srcOrd="0" destOrd="0" presId="urn:microsoft.com/office/officeart/2005/8/layout/cycle1"/>
    <dgm:cxn modelId="{86E36B42-BBFB-49F8-995D-5A81FD72A9CE}" type="presOf" srcId="{A16E17A9-2712-40D1-BADD-C9BD8D604AA1}" destId="{B47E8AEE-EE41-495B-BBB0-ED639BEBF9DB}" srcOrd="0" destOrd="0" presId="urn:microsoft.com/office/officeart/2005/8/layout/cycle1"/>
    <dgm:cxn modelId="{D383C4F7-5833-4A9A-B06C-9D031BC1BD38}" type="presOf" srcId="{273AE9C6-78D4-4CC8-B15C-710763BCC937}" destId="{ECB329D8-9BA2-4446-B51E-92398DD07C05}" srcOrd="0" destOrd="0" presId="urn:microsoft.com/office/officeart/2005/8/layout/cycle1"/>
    <dgm:cxn modelId="{931F6B6D-7E2E-4EE8-AD04-2D74C7C5140E}" type="presOf" srcId="{01D69D6A-0B0D-4487-8C4E-CE91D3AB5DDC}" destId="{963C273D-A4B1-4E3D-A2B9-68196562729C}" srcOrd="0" destOrd="0" presId="urn:microsoft.com/office/officeart/2005/8/layout/cycle1"/>
    <dgm:cxn modelId="{746291D9-69DC-4172-A83C-514F7E15E677}" srcId="{2D8FF320-D000-4E4A-98A6-8B6FB9DB8873}" destId="{273AE9C6-78D4-4CC8-B15C-710763BCC937}" srcOrd="2" destOrd="0" parTransId="{A2B0D7CD-F50F-4D21-AC3D-7AAB1F8A0029}" sibTransId="{01D69D6A-0B0D-4487-8C4E-CE91D3AB5DDC}"/>
    <dgm:cxn modelId="{D0BBED98-D0EE-4CE5-85AC-F1767D038F73}" type="presParOf" srcId="{D901B719-F9F5-458B-BE1F-4686E05E029B}" destId="{A2FBB8B3-1E40-43E9-B678-4EDC00B4E684}" srcOrd="0" destOrd="0" presId="urn:microsoft.com/office/officeart/2005/8/layout/cycle1"/>
    <dgm:cxn modelId="{74BFA42F-97D1-48C8-B5E5-75A7DA891769}" type="presParOf" srcId="{D901B719-F9F5-458B-BE1F-4686E05E029B}" destId="{B47E8AEE-EE41-495B-BBB0-ED639BEBF9DB}" srcOrd="1" destOrd="0" presId="urn:microsoft.com/office/officeart/2005/8/layout/cycle1"/>
    <dgm:cxn modelId="{2050B2E3-8CE7-4ECF-B594-4BDEA3B1E6B0}" type="presParOf" srcId="{D901B719-F9F5-458B-BE1F-4686E05E029B}" destId="{CA9B5196-A6FB-4EE8-AA80-98332219F99E}" srcOrd="2" destOrd="0" presId="urn:microsoft.com/office/officeart/2005/8/layout/cycle1"/>
    <dgm:cxn modelId="{F8CBC513-A98C-4E04-8A87-5DF92E7980A1}" type="presParOf" srcId="{D901B719-F9F5-458B-BE1F-4686E05E029B}" destId="{C0E74904-6EF1-46FE-8731-2AAA64A49654}" srcOrd="3" destOrd="0" presId="urn:microsoft.com/office/officeart/2005/8/layout/cycle1"/>
    <dgm:cxn modelId="{968F441F-F7E5-4DB4-948A-F53A57901F1F}" type="presParOf" srcId="{D901B719-F9F5-458B-BE1F-4686E05E029B}" destId="{55A53565-57A6-4A19-90CA-2286993F56CA}" srcOrd="4" destOrd="0" presId="urn:microsoft.com/office/officeart/2005/8/layout/cycle1"/>
    <dgm:cxn modelId="{B17CA5E8-6F3A-41A8-A4C4-D503C5256E72}" type="presParOf" srcId="{D901B719-F9F5-458B-BE1F-4686E05E029B}" destId="{CB038E78-007A-44F4-B36B-E882A1F6C95D}" srcOrd="5" destOrd="0" presId="urn:microsoft.com/office/officeart/2005/8/layout/cycle1"/>
    <dgm:cxn modelId="{4BAAB908-1C8C-4889-B45C-62447B2709B8}" type="presParOf" srcId="{D901B719-F9F5-458B-BE1F-4686E05E029B}" destId="{0C888713-DD11-459A-BFBE-74F89933370D}" srcOrd="6" destOrd="0" presId="urn:microsoft.com/office/officeart/2005/8/layout/cycle1"/>
    <dgm:cxn modelId="{43A7E529-2300-4D03-9230-A5094FB8E019}" type="presParOf" srcId="{D901B719-F9F5-458B-BE1F-4686E05E029B}" destId="{ECB329D8-9BA2-4446-B51E-92398DD07C05}" srcOrd="7" destOrd="0" presId="urn:microsoft.com/office/officeart/2005/8/layout/cycle1"/>
    <dgm:cxn modelId="{ED30BDE7-3C00-44C4-AB1B-6A2956C34DAD}" type="presParOf" srcId="{D901B719-F9F5-458B-BE1F-4686E05E029B}" destId="{963C273D-A4B1-4E3D-A2B9-68196562729C}" srcOrd="8" destOrd="0" presId="urn:microsoft.com/office/officeart/2005/8/layout/cycle1"/>
    <dgm:cxn modelId="{4359F185-484A-4E1D-9E9B-5E8C5A4CD698}" type="presParOf" srcId="{D901B719-F9F5-458B-BE1F-4686E05E029B}" destId="{D9D529A9-220B-4CF2-82A9-E7F2FE277694}" srcOrd="9" destOrd="0" presId="urn:microsoft.com/office/officeart/2005/8/layout/cycle1"/>
    <dgm:cxn modelId="{AFAF55FF-970A-474A-B8F1-008010E67B30}" type="presParOf" srcId="{D901B719-F9F5-458B-BE1F-4686E05E029B}" destId="{7B188193-FDBA-49AB-BFEC-6D188CF8FEB7}" srcOrd="10" destOrd="0" presId="urn:microsoft.com/office/officeart/2005/8/layout/cycle1"/>
    <dgm:cxn modelId="{1CDF9967-0982-4C98-831E-D99EEF9F959E}" type="presParOf" srcId="{D901B719-F9F5-458B-BE1F-4686E05E029B}" destId="{10B43838-A47C-414C-A8AE-AF8201A8B0A4}" srcOrd="11" destOrd="0" presId="urn:microsoft.com/office/officeart/2005/8/layout/cycle1"/>
    <dgm:cxn modelId="{63305027-D519-4E40-A26C-04214D2C4402}" type="presParOf" srcId="{D901B719-F9F5-458B-BE1F-4686E05E029B}" destId="{CE6F9572-6E4D-4E83-B5DF-EE7EFB2DAA56}" srcOrd="12" destOrd="0" presId="urn:microsoft.com/office/officeart/2005/8/layout/cycle1"/>
    <dgm:cxn modelId="{7D2A140C-B498-43E4-88BD-0CC844DEE909}" type="presParOf" srcId="{D901B719-F9F5-458B-BE1F-4686E05E029B}" destId="{29828B44-F5D6-4E95-A849-ED006BBA3521}" srcOrd="13" destOrd="0" presId="urn:microsoft.com/office/officeart/2005/8/layout/cycle1"/>
    <dgm:cxn modelId="{48F260AB-780B-468C-BAA1-6B87C5221ADB}" type="presParOf" srcId="{D901B719-F9F5-458B-BE1F-4686E05E029B}" destId="{7F692211-1914-4B61-AA09-1BBF2A731783}" srcOrd="14" destOrd="0" presId="urn:microsoft.com/office/officeart/2005/8/layout/cycle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10B12C-5D39-4C15-8A2E-F3AD5DCCB802}" type="doc">
      <dgm:prSet loTypeId="urn:microsoft.com/office/officeart/2005/8/layout/process1" loCatId="process" qsTypeId="urn:microsoft.com/office/officeart/2005/8/quickstyle/simple1" qsCatId="simple" csTypeId="urn:microsoft.com/office/officeart/2005/8/colors/colorful1#1" csCatId="colorful" phldr="1"/>
      <dgm:spPr/>
    </dgm:pt>
    <dgm:pt modelId="{35863E5A-8E85-4F3E-98C7-43E60CB6F9C6}">
      <dgm:prSet phldrT="[Texto]" custT="1"/>
      <dgm:spPr/>
      <dgm:t>
        <a:bodyPr/>
        <a:lstStyle/>
        <a:p>
          <a:r>
            <a:rPr lang="es-ES" sz="1800" b="1" dirty="0" smtClean="0"/>
            <a:t>Tomar imágenes de un repositorio</a:t>
          </a:r>
          <a:endParaRPr lang="es-ES" sz="1800" b="1" dirty="0"/>
        </a:p>
      </dgm:t>
    </dgm:pt>
    <dgm:pt modelId="{E1231AE6-73D6-4DC8-B78C-6D5C0387B059}" type="parTrans" cxnId="{56CDA1BD-4147-43A6-B937-BE7333BA39D5}">
      <dgm:prSet/>
      <dgm:spPr/>
      <dgm:t>
        <a:bodyPr/>
        <a:lstStyle/>
        <a:p>
          <a:endParaRPr lang="es-ES"/>
        </a:p>
      </dgm:t>
    </dgm:pt>
    <dgm:pt modelId="{05809AA1-C526-41C3-9576-B8AB76E9947F}" type="sibTrans" cxnId="{56CDA1BD-4147-43A6-B937-BE7333BA39D5}">
      <dgm:prSet/>
      <dgm:spPr/>
      <dgm:t>
        <a:bodyPr/>
        <a:lstStyle/>
        <a:p>
          <a:endParaRPr lang="es-ES"/>
        </a:p>
      </dgm:t>
    </dgm:pt>
    <dgm:pt modelId="{CAAF7E51-1D05-4CED-82FB-EC1CED7DCD45}">
      <dgm:prSet phldrT="[Texto]" custT="1"/>
      <dgm:spPr/>
      <dgm:t>
        <a:bodyPr/>
        <a:lstStyle/>
        <a:p>
          <a:r>
            <a:rPr lang="es-ES" sz="1800" b="1" dirty="0" smtClean="0"/>
            <a:t>Efectuar un </a:t>
          </a:r>
          <a:r>
            <a:rPr lang="es-ES" sz="1800" b="1" dirty="0" err="1" smtClean="0"/>
            <a:t>desplasplaza</a:t>
          </a:r>
          <a:r>
            <a:rPr lang="es-ES" sz="1800" b="1" dirty="0" smtClean="0"/>
            <a:t>- miento </a:t>
          </a:r>
          <a:r>
            <a:rPr lang="es-ES" sz="1800" b="1" dirty="0" smtClean="0"/>
            <a:t>en diagonal</a:t>
          </a:r>
          <a:endParaRPr lang="es-ES" sz="1800" b="1" dirty="0"/>
        </a:p>
      </dgm:t>
    </dgm:pt>
    <dgm:pt modelId="{DF44388E-E1EE-4619-86EB-69ED282D2F99}" type="parTrans" cxnId="{1ECBEC6F-6BCA-44C3-B085-0BD054DC3FBC}">
      <dgm:prSet/>
      <dgm:spPr/>
      <dgm:t>
        <a:bodyPr/>
        <a:lstStyle/>
        <a:p>
          <a:endParaRPr lang="es-ES"/>
        </a:p>
      </dgm:t>
    </dgm:pt>
    <dgm:pt modelId="{CE113ADA-73AD-41A2-8423-E628ECBC41B4}" type="sibTrans" cxnId="{1ECBEC6F-6BCA-44C3-B085-0BD054DC3FBC}">
      <dgm:prSet/>
      <dgm:spPr/>
      <dgm:t>
        <a:bodyPr/>
        <a:lstStyle/>
        <a:p>
          <a:endParaRPr lang="es-ES"/>
        </a:p>
      </dgm:t>
    </dgm:pt>
    <dgm:pt modelId="{111E3318-729A-4305-B1A8-6142659664D9}">
      <dgm:prSet phldrT="[Texto]" custT="1"/>
      <dgm:spPr/>
      <dgm:t>
        <a:bodyPr/>
        <a:lstStyle/>
        <a:p>
          <a:r>
            <a:rPr lang="es-ES" sz="1800" b="1" dirty="0" smtClean="0"/>
            <a:t>Realizar el cálculo de PIV con diferentes </a:t>
          </a:r>
          <a:r>
            <a:rPr lang="es-ES" sz="1800" b="1" dirty="0" err="1" smtClean="0"/>
            <a:t>configuracio</a:t>
          </a:r>
          <a:r>
            <a:rPr lang="es-ES" sz="1800" b="1" dirty="0" smtClean="0"/>
            <a:t>-  </a:t>
          </a:r>
          <a:r>
            <a:rPr lang="es-ES" sz="1800" b="1" dirty="0" err="1" smtClean="0"/>
            <a:t>nes</a:t>
          </a:r>
          <a:endParaRPr lang="es-ES" sz="1800" b="1" dirty="0"/>
        </a:p>
      </dgm:t>
    </dgm:pt>
    <dgm:pt modelId="{106089EC-2721-4F1F-A4E2-BF84139426DC}" type="parTrans" cxnId="{59728858-1774-4A12-ADFA-2620C27229DE}">
      <dgm:prSet/>
      <dgm:spPr/>
      <dgm:t>
        <a:bodyPr/>
        <a:lstStyle/>
        <a:p>
          <a:endParaRPr lang="es-ES"/>
        </a:p>
      </dgm:t>
    </dgm:pt>
    <dgm:pt modelId="{96963126-0C82-4632-9CA1-FC5EDDDFA739}" type="sibTrans" cxnId="{59728858-1774-4A12-ADFA-2620C27229DE}">
      <dgm:prSet/>
      <dgm:spPr/>
      <dgm:t>
        <a:bodyPr/>
        <a:lstStyle/>
        <a:p>
          <a:endParaRPr lang="es-ES"/>
        </a:p>
      </dgm:t>
    </dgm:pt>
    <dgm:pt modelId="{3288D39F-16FE-4205-9EAF-303C71CD3E40}">
      <dgm:prSet phldrT="[Texto]" custT="1"/>
      <dgm:spPr/>
      <dgm:t>
        <a:bodyPr/>
        <a:lstStyle/>
        <a:p>
          <a:r>
            <a:rPr lang="es-ES" sz="1800" b="1" dirty="0" smtClean="0"/>
            <a:t>Obtención y análisis de los resultados</a:t>
          </a:r>
          <a:endParaRPr lang="es-ES" sz="1800" b="1" dirty="0"/>
        </a:p>
      </dgm:t>
    </dgm:pt>
    <dgm:pt modelId="{8413A9B1-5355-4DBD-880A-D28FBD0AA9CF}" type="parTrans" cxnId="{0D637C9D-3D52-42F8-A7A0-FA75B1E0A191}">
      <dgm:prSet/>
      <dgm:spPr/>
      <dgm:t>
        <a:bodyPr/>
        <a:lstStyle/>
        <a:p>
          <a:endParaRPr lang="es-ES"/>
        </a:p>
      </dgm:t>
    </dgm:pt>
    <dgm:pt modelId="{E0E010C7-CB3D-4CBD-B4FD-C246E8AA3224}" type="sibTrans" cxnId="{0D637C9D-3D52-42F8-A7A0-FA75B1E0A191}">
      <dgm:prSet/>
      <dgm:spPr/>
      <dgm:t>
        <a:bodyPr/>
        <a:lstStyle/>
        <a:p>
          <a:endParaRPr lang="es-ES"/>
        </a:p>
      </dgm:t>
    </dgm:pt>
    <dgm:pt modelId="{93B59488-5C04-4787-9E4E-A134D0A33389}" type="pres">
      <dgm:prSet presAssocID="{EE10B12C-5D39-4C15-8A2E-F3AD5DCCB802}" presName="Name0" presStyleCnt="0">
        <dgm:presLayoutVars>
          <dgm:dir/>
          <dgm:resizeHandles val="exact"/>
        </dgm:presLayoutVars>
      </dgm:prSet>
      <dgm:spPr/>
    </dgm:pt>
    <dgm:pt modelId="{F2D2F4C4-8B98-4B70-9957-FC1A9EE500EE}" type="pres">
      <dgm:prSet presAssocID="{35863E5A-8E85-4F3E-98C7-43E60CB6F9C6}" presName="node" presStyleLbl="node1" presStyleIdx="0" presStyleCnt="4" custScaleY="120112">
        <dgm:presLayoutVars>
          <dgm:bulletEnabled val="1"/>
        </dgm:presLayoutVars>
      </dgm:prSet>
      <dgm:spPr/>
      <dgm:t>
        <a:bodyPr/>
        <a:lstStyle/>
        <a:p>
          <a:endParaRPr lang="es-ES"/>
        </a:p>
      </dgm:t>
    </dgm:pt>
    <dgm:pt modelId="{69650AC5-F15E-4A67-972B-075DF186760D}" type="pres">
      <dgm:prSet presAssocID="{05809AA1-C526-41C3-9576-B8AB76E9947F}" presName="sibTrans" presStyleLbl="sibTrans2D1" presStyleIdx="0" presStyleCnt="3"/>
      <dgm:spPr/>
      <dgm:t>
        <a:bodyPr/>
        <a:lstStyle/>
        <a:p>
          <a:endParaRPr lang="es-ES"/>
        </a:p>
      </dgm:t>
    </dgm:pt>
    <dgm:pt modelId="{149B61E4-1EE1-4067-B18D-FFBF078EDDAB}" type="pres">
      <dgm:prSet presAssocID="{05809AA1-C526-41C3-9576-B8AB76E9947F}" presName="connectorText" presStyleLbl="sibTrans2D1" presStyleIdx="0" presStyleCnt="3"/>
      <dgm:spPr/>
      <dgm:t>
        <a:bodyPr/>
        <a:lstStyle/>
        <a:p>
          <a:endParaRPr lang="es-ES"/>
        </a:p>
      </dgm:t>
    </dgm:pt>
    <dgm:pt modelId="{4CFF8871-12D2-4F6B-89E9-7D66B23B7E68}" type="pres">
      <dgm:prSet presAssocID="{CAAF7E51-1D05-4CED-82FB-EC1CED7DCD45}" presName="node" presStyleLbl="node1" presStyleIdx="1" presStyleCnt="4" custScaleY="122120">
        <dgm:presLayoutVars>
          <dgm:bulletEnabled val="1"/>
        </dgm:presLayoutVars>
      </dgm:prSet>
      <dgm:spPr/>
      <dgm:t>
        <a:bodyPr/>
        <a:lstStyle/>
        <a:p>
          <a:endParaRPr lang="es-ES"/>
        </a:p>
      </dgm:t>
    </dgm:pt>
    <dgm:pt modelId="{DFBC68F6-D626-4706-A587-F59C6BC23D5B}" type="pres">
      <dgm:prSet presAssocID="{CE113ADA-73AD-41A2-8423-E628ECBC41B4}" presName="sibTrans" presStyleLbl="sibTrans2D1" presStyleIdx="1" presStyleCnt="3"/>
      <dgm:spPr/>
      <dgm:t>
        <a:bodyPr/>
        <a:lstStyle/>
        <a:p>
          <a:endParaRPr lang="es-ES"/>
        </a:p>
      </dgm:t>
    </dgm:pt>
    <dgm:pt modelId="{DD341C30-B63C-4249-A719-90BCDEE301D4}" type="pres">
      <dgm:prSet presAssocID="{CE113ADA-73AD-41A2-8423-E628ECBC41B4}" presName="connectorText" presStyleLbl="sibTrans2D1" presStyleIdx="1" presStyleCnt="3"/>
      <dgm:spPr/>
      <dgm:t>
        <a:bodyPr/>
        <a:lstStyle/>
        <a:p>
          <a:endParaRPr lang="es-ES"/>
        </a:p>
      </dgm:t>
    </dgm:pt>
    <dgm:pt modelId="{5ECAD634-9498-42A8-91CF-A17E14BC7500}" type="pres">
      <dgm:prSet presAssocID="{111E3318-729A-4305-B1A8-6142659664D9}" presName="node" presStyleLbl="node1" presStyleIdx="2" presStyleCnt="4" custScaleY="119144">
        <dgm:presLayoutVars>
          <dgm:bulletEnabled val="1"/>
        </dgm:presLayoutVars>
      </dgm:prSet>
      <dgm:spPr/>
      <dgm:t>
        <a:bodyPr/>
        <a:lstStyle/>
        <a:p>
          <a:endParaRPr lang="es-ES"/>
        </a:p>
      </dgm:t>
    </dgm:pt>
    <dgm:pt modelId="{B6A6653D-F428-4F24-88D9-3E8ACD1AFF95}" type="pres">
      <dgm:prSet presAssocID="{96963126-0C82-4632-9CA1-FC5EDDDFA739}" presName="sibTrans" presStyleLbl="sibTrans2D1" presStyleIdx="2" presStyleCnt="3"/>
      <dgm:spPr/>
      <dgm:t>
        <a:bodyPr/>
        <a:lstStyle/>
        <a:p>
          <a:endParaRPr lang="es-ES"/>
        </a:p>
      </dgm:t>
    </dgm:pt>
    <dgm:pt modelId="{A78D1C37-A1C9-46B3-BC66-69A8E9FFE5D9}" type="pres">
      <dgm:prSet presAssocID="{96963126-0C82-4632-9CA1-FC5EDDDFA739}" presName="connectorText" presStyleLbl="sibTrans2D1" presStyleIdx="2" presStyleCnt="3"/>
      <dgm:spPr/>
      <dgm:t>
        <a:bodyPr/>
        <a:lstStyle/>
        <a:p>
          <a:endParaRPr lang="es-ES"/>
        </a:p>
      </dgm:t>
    </dgm:pt>
    <dgm:pt modelId="{66ECF59E-49FB-4A66-8385-433A0DF8E1A4}" type="pres">
      <dgm:prSet presAssocID="{3288D39F-16FE-4205-9EAF-303C71CD3E40}" presName="node" presStyleLbl="node1" presStyleIdx="3" presStyleCnt="4" custScaleY="119144">
        <dgm:presLayoutVars>
          <dgm:bulletEnabled val="1"/>
        </dgm:presLayoutVars>
      </dgm:prSet>
      <dgm:spPr/>
      <dgm:t>
        <a:bodyPr/>
        <a:lstStyle/>
        <a:p>
          <a:endParaRPr lang="es-ES"/>
        </a:p>
      </dgm:t>
    </dgm:pt>
  </dgm:ptLst>
  <dgm:cxnLst>
    <dgm:cxn modelId="{7D5CC4F7-FE74-4413-B158-14F71E178AF8}" type="presOf" srcId="{3288D39F-16FE-4205-9EAF-303C71CD3E40}" destId="{66ECF59E-49FB-4A66-8385-433A0DF8E1A4}" srcOrd="0" destOrd="0" presId="urn:microsoft.com/office/officeart/2005/8/layout/process1"/>
    <dgm:cxn modelId="{1ECBEC6F-6BCA-44C3-B085-0BD054DC3FBC}" srcId="{EE10B12C-5D39-4C15-8A2E-F3AD5DCCB802}" destId="{CAAF7E51-1D05-4CED-82FB-EC1CED7DCD45}" srcOrd="1" destOrd="0" parTransId="{DF44388E-E1EE-4619-86EB-69ED282D2F99}" sibTransId="{CE113ADA-73AD-41A2-8423-E628ECBC41B4}"/>
    <dgm:cxn modelId="{59728858-1774-4A12-ADFA-2620C27229DE}" srcId="{EE10B12C-5D39-4C15-8A2E-F3AD5DCCB802}" destId="{111E3318-729A-4305-B1A8-6142659664D9}" srcOrd="2" destOrd="0" parTransId="{106089EC-2721-4F1F-A4E2-BF84139426DC}" sibTransId="{96963126-0C82-4632-9CA1-FC5EDDDFA739}"/>
    <dgm:cxn modelId="{32975FD6-F30F-4111-9D98-9271C93F4C39}" type="presOf" srcId="{05809AA1-C526-41C3-9576-B8AB76E9947F}" destId="{69650AC5-F15E-4A67-972B-075DF186760D}" srcOrd="0" destOrd="0" presId="urn:microsoft.com/office/officeart/2005/8/layout/process1"/>
    <dgm:cxn modelId="{0FC7B882-AA8B-4DAA-A49F-5D79E9C5257A}" type="presOf" srcId="{96963126-0C82-4632-9CA1-FC5EDDDFA739}" destId="{B6A6653D-F428-4F24-88D9-3E8ACD1AFF95}" srcOrd="0" destOrd="0" presId="urn:microsoft.com/office/officeart/2005/8/layout/process1"/>
    <dgm:cxn modelId="{35F52249-3CF0-4208-B32D-F8174A066CCF}" type="presOf" srcId="{111E3318-729A-4305-B1A8-6142659664D9}" destId="{5ECAD634-9498-42A8-91CF-A17E14BC7500}" srcOrd="0" destOrd="0" presId="urn:microsoft.com/office/officeart/2005/8/layout/process1"/>
    <dgm:cxn modelId="{56CDA1BD-4147-43A6-B937-BE7333BA39D5}" srcId="{EE10B12C-5D39-4C15-8A2E-F3AD5DCCB802}" destId="{35863E5A-8E85-4F3E-98C7-43E60CB6F9C6}" srcOrd="0" destOrd="0" parTransId="{E1231AE6-73D6-4DC8-B78C-6D5C0387B059}" sibTransId="{05809AA1-C526-41C3-9576-B8AB76E9947F}"/>
    <dgm:cxn modelId="{141715E0-5095-4E0D-B453-5EA42AF7B82F}" type="presOf" srcId="{35863E5A-8E85-4F3E-98C7-43E60CB6F9C6}" destId="{F2D2F4C4-8B98-4B70-9957-FC1A9EE500EE}" srcOrd="0" destOrd="0" presId="urn:microsoft.com/office/officeart/2005/8/layout/process1"/>
    <dgm:cxn modelId="{0C1959FD-AFAC-4E7F-9869-D4845F56E500}" type="presOf" srcId="{05809AA1-C526-41C3-9576-B8AB76E9947F}" destId="{149B61E4-1EE1-4067-B18D-FFBF078EDDAB}" srcOrd="1" destOrd="0" presId="urn:microsoft.com/office/officeart/2005/8/layout/process1"/>
    <dgm:cxn modelId="{0D637C9D-3D52-42F8-A7A0-FA75B1E0A191}" srcId="{EE10B12C-5D39-4C15-8A2E-F3AD5DCCB802}" destId="{3288D39F-16FE-4205-9EAF-303C71CD3E40}" srcOrd="3" destOrd="0" parTransId="{8413A9B1-5355-4DBD-880A-D28FBD0AA9CF}" sibTransId="{E0E010C7-CB3D-4CBD-B4FD-C246E8AA3224}"/>
    <dgm:cxn modelId="{B94CF8E5-CE6D-43B3-A12F-47F1F438F856}" type="presOf" srcId="{96963126-0C82-4632-9CA1-FC5EDDDFA739}" destId="{A78D1C37-A1C9-46B3-BC66-69A8E9FFE5D9}" srcOrd="1" destOrd="0" presId="urn:microsoft.com/office/officeart/2005/8/layout/process1"/>
    <dgm:cxn modelId="{0934B012-C561-4B41-8B82-B0F642800D09}" type="presOf" srcId="{EE10B12C-5D39-4C15-8A2E-F3AD5DCCB802}" destId="{93B59488-5C04-4787-9E4E-A134D0A33389}" srcOrd="0" destOrd="0" presId="urn:microsoft.com/office/officeart/2005/8/layout/process1"/>
    <dgm:cxn modelId="{22EEB2BE-04CF-46D6-85B2-9193A9624D2C}" type="presOf" srcId="{CE113ADA-73AD-41A2-8423-E628ECBC41B4}" destId="{DFBC68F6-D626-4706-A587-F59C6BC23D5B}" srcOrd="0" destOrd="0" presId="urn:microsoft.com/office/officeart/2005/8/layout/process1"/>
    <dgm:cxn modelId="{339B9FAB-D065-4089-B09C-F92ED04E4C20}" type="presOf" srcId="{CAAF7E51-1D05-4CED-82FB-EC1CED7DCD45}" destId="{4CFF8871-12D2-4F6B-89E9-7D66B23B7E68}" srcOrd="0" destOrd="0" presId="urn:microsoft.com/office/officeart/2005/8/layout/process1"/>
    <dgm:cxn modelId="{B4BD6860-119D-490E-9EED-8D2F68A0D696}" type="presOf" srcId="{CE113ADA-73AD-41A2-8423-E628ECBC41B4}" destId="{DD341C30-B63C-4249-A719-90BCDEE301D4}" srcOrd="1" destOrd="0" presId="urn:microsoft.com/office/officeart/2005/8/layout/process1"/>
    <dgm:cxn modelId="{0591B5F3-DD1B-4B2D-86BE-A60C0FF09892}" type="presParOf" srcId="{93B59488-5C04-4787-9E4E-A134D0A33389}" destId="{F2D2F4C4-8B98-4B70-9957-FC1A9EE500EE}" srcOrd="0" destOrd="0" presId="urn:microsoft.com/office/officeart/2005/8/layout/process1"/>
    <dgm:cxn modelId="{5DBBBFC1-1529-4E5B-9393-0C8857AF2F2E}" type="presParOf" srcId="{93B59488-5C04-4787-9E4E-A134D0A33389}" destId="{69650AC5-F15E-4A67-972B-075DF186760D}" srcOrd="1" destOrd="0" presId="urn:microsoft.com/office/officeart/2005/8/layout/process1"/>
    <dgm:cxn modelId="{4EADE288-5605-47BB-B13F-E92E9AA9A315}" type="presParOf" srcId="{69650AC5-F15E-4A67-972B-075DF186760D}" destId="{149B61E4-1EE1-4067-B18D-FFBF078EDDAB}" srcOrd="0" destOrd="0" presId="urn:microsoft.com/office/officeart/2005/8/layout/process1"/>
    <dgm:cxn modelId="{3A01D859-E9F8-44AC-A182-34FB517372F8}" type="presParOf" srcId="{93B59488-5C04-4787-9E4E-A134D0A33389}" destId="{4CFF8871-12D2-4F6B-89E9-7D66B23B7E68}" srcOrd="2" destOrd="0" presId="urn:microsoft.com/office/officeart/2005/8/layout/process1"/>
    <dgm:cxn modelId="{10EE6766-103F-4B64-B5DE-559A4982F0F0}" type="presParOf" srcId="{93B59488-5C04-4787-9E4E-A134D0A33389}" destId="{DFBC68F6-D626-4706-A587-F59C6BC23D5B}" srcOrd="3" destOrd="0" presId="urn:microsoft.com/office/officeart/2005/8/layout/process1"/>
    <dgm:cxn modelId="{E6C2A6CA-FDFB-4A22-865C-56FFC16641A9}" type="presParOf" srcId="{DFBC68F6-D626-4706-A587-F59C6BC23D5B}" destId="{DD341C30-B63C-4249-A719-90BCDEE301D4}" srcOrd="0" destOrd="0" presId="urn:microsoft.com/office/officeart/2005/8/layout/process1"/>
    <dgm:cxn modelId="{719E1E10-D306-4A7F-AC82-B998A2C4F994}" type="presParOf" srcId="{93B59488-5C04-4787-9E4E-A134D0A33389}" destId="{5ECAD634-9498-42A8-91CF-A17E14BC7500}" srcOrd="4" destOrd="0" presId="urn:microsoft.com/office/officeart/2005/8/layout/process1"/>
    <dgm:cxn modelId="{B629DF94-73DD-403C-B584-997FA5D50978}" type="presParOf" srcId="{93B59488-5C04-4787-9E4E-A134D0A33389}" destId="{B6A6653D-F428-4F24-88D9-3E8ACD1AFF95}" srcOrd="5" destOrd="0" presId="urn:microsoft.com/office/officeart/2005/8/layout/process1"/>
    <dgm:cxn modelId="{165127CD-CEB1-4B45-9FB8-460B8C3FCCB1}" type="presParOf" srcId="{B6A6653D-F428-4F24-88D9-3E8ACD1AFF95}" destId="{A78D1C37-A1C9-46B3-BC66-69A8E9FFE5D9}" srcOrd="0" destOrd="0" presId="urn:microsoft.com/office/officeart/2005/8/layout/process1"/>
    <dgm:cxn modelId="{2236BF93-4DAE-406E-B37F-F27EED1B60BC}" type="presParOf" srcId="{93B59488-5C04-4787-9E4E-A134D0A33389}" destId="{66ECF59E-49FB-4A66-8385-433A0DF8E1A4}" srcOrd="6" destOrd="0" presId="urn:microsoft.com/office/officeart/2005/8/layout/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10B12C-5D39-4C15-8A2E-F3AD5DCCB802}" type="doc">
      <dgm:prSet loTypeId="urn:microsoft.com/office/officeart/2005/8/layout/process1" loCatId="process" qsTypeId="urn:microsoft.com/office/officeart/2005/8/quickstyle/simple1" qsCatId="simple" csTypeId="urn:microsoft.com/office/officeart/2005/8/colors/colorful1#2" csCatId="colorful" phldr="1"/>
      <dgm:spPr/>
    </dgm:pt>
    <dgm:pt modelId="{35863E5A-8E85-4F3E-98C7-43E60CB6F9C6}">
      <dgm:prSet phldrT="[Texto]" custT="1"/>
      <dgm:spPr/>
      <dgm:t>
        <a:bodyPr/>
        <a:lstStyle/>
        <a:p>
          <a:r>
            <a:rPr lang="es-ES" sz="1800" b="1" dirty="0" smtClean="0"/>
            <a:t>Tomar imágenes de un repositorio</a:t>
          </a:r>
          <a:endParaRPr lang="es-ES" sz="1800" b="1" dirty="0"/>
        </a:p>
      </dgm:t>
    </dgm:pt>
    <dgm:pt modelId="{E1231AE6-73D6-4DC8-B78C-6D5C0387B059}" type="parTrans" cxnId="{56CDA1BD-4147-43A6-B937-BE7333BA39D5}">
      <dgm:prSet/>
      <dgm:spPr/>
      <dgm:t>
        <a:bodyPr/>
        <a:lstStyle/>
        <a:p>
          <a:endParaRPr lang="es-ES"/>
        </a:p>
      </dgm:t>
    </dgm:pt>
    <dgm:pt modelId="{05809AA1-C526-41C3-9576-B8AB76E9947F}" type="sibTrans" cxnId="{56CDA1BD-4147-43A6-B937-BE7333BA39D5}">
      <dgm:prSet/>
      <dgm:spPr/>
      <dgm:t>
        <a:bodyPr/>
        <a:lstStyle/>
        <a:p>
          <a:endParaRPr lang="es-ES"/>
        </a:p>
      </dgm:t>
    </dgm:pt>
    <dgm:pt modelId="{CAAF7E51-1D05-4CED-82FB-EC1CED7DCD45}">
      <dgm:prSet phldrT="[Texto]" custT="1"/>
      <dgm:spPr/>
      <dgm:t>
        <a:bodyPr/>
        <a:lstStyle/>
        <a:p>
          <a:r>
            <a:rPr lang="es-ES" sz="1800" b="1" dirty="0" smtClean="0"/>
            <a:t>Ejecutar 13 pares de imágenes en paralelo</a:t>
          </a:r>
          <a:endParaRPr lang="es-ES" sz="1800" b="1" dirty="0"/>
        </a:p>
      </dgm:t>
    </dgm:pt>
    <dgm:pt modelId="{DF44388E-E1EE-4619-86EB-69ED282D2F99}" type="parTrans" cxnId="{1ECBEC6F-6BCA-44C3-B085-0BD054DC3FBC}">
      <dgm:prSet/>
      <dgm:spPr/>
      <dgm:t>
        <a:bodyPr/>
        <a:lstStyle/>
        <a:p>
          <a:endParaRPr lang="es-ES"/>
        </a:p>
      </dgm:t>
    </dgm:pt>
    <dgm:pt modelId="{CE113ADA-73AD-41A2-8423-E628ECBC41B4}" type="sibTrans" cxnId="{1ECBEC6F-6BCA-44C3-B085-0BD054DC3FBC}">
      <dgm:prSet/>
      <dgm:spPr/>
      <dgm:t>
        <a:bodyPr/>
        <a:lstStyle/>
        <a:p>
          <a:endParaRPr lang="es-ES"/>
        </a:p>
      </dgm:t>
    </dgm:pt>
    <dgm:pt modelId="{111E3318-729A-4305-B1A8-6142659664D9}">
      <dgm:prSet phldrT="[Texto]" custT="1"/>
      <dgm:spPr/>
      <dgm:t>
        <a:bodyPr/>
        <a:lstStyle/>
        <a:p>
          <a:r>
            <a:rPr lang="es-ES" sz="1800" b="1" dirty="0" smtClean="0"/>
            <a:t>Obtención de tiempos de cálculo de algunas de las herramientas</a:t>
          </a:r>
          <a:endParaRPr lang="es-ES" sz="1800" b="1" dirty="0"/>
        </a:p>
      </dgm:t>
    </dgm:pt>
    <dgm:pt modelId="{106089EC-2721-4F1F-A4E2-BF84139426DC}" type="parTrans" cxnId="{59728858-1774-4A12-ADFA-2620C27229DE}">
      <dgm:prSet/>
      <dgm:spPr/>
      <dgm:t>
        <a:bodyPr/>
        <a:lstStyle/>
        <a:p>
          <a:endParaRPr lang="es-ES"/>
        </a:p>
      </dgm:t>
    </dgm:pt>
    <dgm:pt modelId="{96963126-0C82-4632-9CA1-FC5EDDDFA739}" type="sibTrans" cxnId="{59728858-1774-4A12-ADFA-2620C27229DE}">
      <dgm:prSet/>
      <dgm:spPr/>
      <dgm:t>
        <a:bodyPr/>
        <a:lstStyle/>
        <a:p>
          <a:endParaRPr lang="es-ES"/>
        </a:p>
      </dgm:t>
    </dgm:pt>
    <dgm:pt modelId="{3288D39F-16FE-4205-9EAF-303C71CD3E40}">
      <dgm:prSet phldrT="[Texto]" custT="1"/>
      <dgm:spPr/>
      <dgm:t>
        <a:bodyPr/>
        <a:lstStyle/>
        <a:p>
          <a:r>
            <a:rPr lang="es-ES" sz="1800" b="1" dirty="0" smtClean="0"/>
            <a:t>Análisis de los resultados</a:t>
          </a:r>
          <a:endParaRPr lang="es-ES" sz="1800" b="1" dirty="0"/>
        </a:p>
      </dgm:t>
    </dgm:pt>
    <dgm:pt modelId="{8413A9B1-5355-4DBD-880A-D28FBD0AA9CF}" type="parTrans" cxnId="{0D637C9D-3D52-42F8-A7A0-FA75B1E0A191}">
      <dgm:prSet/>
      <dgm:spPr/>
      <dgm:t>
        <a:bodyPr/>
        <a:lstStyle/>
        <a:p>
          <a:endParaRPr lang="es-ES"/>
        </a:p>
      </dgm:t>
    </dgm:pt>
    <dgm:pt modelId="{E0E010C7-CB3D-4CBD-B4FD-C246E8AA3224}" type="sibTrans" cxnId="{0D637C9D-3D52-42F8-A7A0-FA75B1E0A191}">
      <dgm:prSet/>
      <dgm:spPr/>
      <dgm:t>
        <a:bodyPr/>
        <a:lstStyle/>
        <a:p>
          <a:endParaRPr lang="es-ES"/>
        </a:p>
      </dgm:t>
    </dgm:pt>
    <dgm:pt modelId="{93B59488-5C04-4787-9E4E-A134D0A33389}" type="pres">
      <dgm:prSet presAssocID="{EE10B12C-5D39-4C15-8A2E-F3AD5DCCB802}" presName="Name0" presStyleCnt="0">
        <dgm:presLayoutVars>
          <dgm:dir/>
          <dgm:resizeHandles val="exact"/>
        </dgm:presLayoutVars>
      </dgm:prSet>
      <dgm:spPr/>
    </dgm:pt>
    <dgm:pt modelId="{F2D2F4C4-8B98-4B70-9957-FC1A9EE500EE}" type="pres">
      <dgm:prSet presAssocID="{35863E5A-8E85-4F3E-98C7-43E60CB6F9C6}" presName="node" presStyleLbl="node1" presStyleIdx="0" presStyleCnt="4">
        <dgm:presLayoutVars>
          <dgm:bulletEnabled val="1"/>
        </dgm:presLayoutVars>
      </dgm:prSet>
      <dgm:spPr/>
      <dgm:t>
        <a:bodyPr/>
        <a:lstStyle/>
        <a:p>
          <a:endParaRPr lang="es-ES"/>
        </a:p>
      </dgm:t>
    </dgm:pt>
    <dgm:pt modelId="{69650AC5-F15E-4A67-972B-075DF186760D}" type="pres">
      <dgm:prSet presAssocID="{05809AA1-C526-41C3-9576-B8AB76E9947F}" presName="sibTrans" presStyleLbl="sibTrans2D1" presStyleIdx="0" presStyleCnt="3"/>
      <dgm:spPr/>
      <dgm:t>
        <a:bodyPr/>
        <a:lstStyle/>
        <a:p>
          <a:endParaRPr lang="es-ES"/>
        </a:p>
      </dgm:t>
    </dgm:pt>
    <dgm:pt modelId="{149B61E4-1EE1-4067-B18D-FFBF078EDDAB}" type="pres">
      <dgm:prSet presAssocID="{05809AA1-C526-41C3-9576-B8AB76E9947F}" presName="connectorText" presStyleLbl="sibTrans2D1" presStyleIdx="0" presStyleCnt="3"/>
      <dgm:spPr/>
      <dgm:t>
        <a:bodyPr/>
        <a:lstStyle/>
        <a:p>
          <a:endParaRPr lang="es-ES"/>
        </a:p>
      </dgm:t>
    </dgm:pt>
    <dgm:pt modelId="{4CFF8871-12D2-4F6B-89E9-7D66B23B7E68}" type="pres">
      <dgm:prSet presAssocID="{CAAF7E51-1D05-4CED-82FB-EC1CED7DCD45}" presName="node" presStyleLbl="node1" presStyleIdx="1" presStyleCnt="4">
        <dgm:presLayoutVars>
          <dgm:bulletEnabled val="1"/>
        </dgm:presLayoutVars>
      </dgm:prSet>
      <dgm:spPr/>
      <dgm:t>
        <a:bodyPr/>
        <a:lstStyle/>
        <a:p>
          <a:endParaRPr lang="es-ES"/>
        </a:p>
      </dgm:t>
    </dgm:pt>
    <dgm:pt modelId="{DFBC68F6-D626-4706-A587-F59C6BC23D5B}" type="pres">
      <dgm:prSet presAssocID="{CE113ADA-73AD-41A2-8423-E628ECBC41B4}" presName="sibTrans" presStyleLbl="sibTrans2D1" presStyleIdx="1" presStyleCnt="3"/>
      <dgm:spPr/>
      <dgm:t>
        <a:bodyPr/>
        <a:lstStyle/>
        <a:p>
          <a:endParaRPr lang="es-ES"/>
        </a:p>
      </dgm:t>
    </dgm:pt>
    <dgm:pt modelId="{DD341C30-B63C-4249-A719-90BCDEE301D4}" type="pres">
      <dgm:prSet presAssocID="{CE113ADA-73AD-41A2-8423-E628ECBC41B4}" presName="connectorText" presStyleLbl="sibTrans2D1" presStyleIdx="1" presStyleCnt="3"/>
      <dgm:spPr/>
      <dgm:t>
        <a:bodyPr/>
        <a:lstStyle/>
        <a:p>
          <a:endParaRPr lang="es-ES"/>
        </a:p>
      </dgm:t>
    </dgm:pt>
    <dgm:pt modelId="{5ECAD634-9498-42A8-91CF-A17E14BC7500}" type="pres">
      <dgm:prSet presAssocID="{111E3318-729A-4305-B1A8-6142659664D9}" presName="node" presStyleLbl="node1" presStyleIdx="2" presStyleCnt="4">
        <dgm:presLayoutVars>
          <dgm:bulletEnabled val="1"/>
        </dgm:presLayoutVars>
      </dgm:prSet>
      <dgm:spPr/>
      <dgm:t>
        <a:bodyPr/>
        <a:lstStyle/>
        <a:p>
          <a:endParaRPr lang="es-ES"/>
        </a:p>
      </dgm:t>
    </dgm:pt>
    <dgm:pt modelId="{B6A6653D-F428-4F24-88D9-3E8ACD1AFF95}" type="pres">
      <dgm:prSet presAssocID="{96963126-0C82-4632-9CA1-FC5EDDDFA739}" presName="sibTrans" presStyleLbl="sibTrans2D1" presStyleIdx="2" presStyleCnt="3"/>
      <dgm:spPr/>
      <dgm:t>
        <a:bodyPr/>
        <a:lstStyle/>
        <a:p>
          <a:endParaRPr lang="es-ES"/>
        </a:p>
      </dgm:t>
    </dgm:pt>
    <dgm:pt modelId="{A78D1C37-A1C9-46B3-BC66-69A8E9FFE5D9}" type="pres">
      <dgm:prSet presAssocID="{96963126-0C82-4632-9CA1-FC5EDDDFA739}" presName="connectorText" presStyleLbl="sibTrans2D1" presStyleIdx="2" presStyleCnt="3"/>
      <dgm:spPr/>
      <dgm:t>
        <a:bodyPr/>
        <a:lstStyle/>
        <a:p>
          <a:endParaRPr lang="es-ES"/>
        </a:p>
      </dgm:t>
    </dgm:pt>
    <dgm:pt modelId="{66ECF59E-49FB-4A66-8385-433A0DF8E1A4}" type="pres">
      <dgm:prSet presAssocID="{3288D39F-16FE-4205-9EAF-303C71CD3E40}" presName="node" presStyleLbl="node1" presStyleIdx="3" presStyleCnt="4">
        <dgm:presLayoutVars>
          <dgm:bulletEnabled val="1"/>
        </dgm:presLayoutVars>
      </dgm:prSet>
      <dgm:spPr/>
      <dgm:t>
        <a:bodyPr/>
        <a:lstStyle/>
        <a:p>
          <a:endParaRPr lang="es-ES"/>
        </a:p>
      </dgm:t>
    </dgm:pt>
  </dgm:ptLst>
  <dgm:cxnLst>
    <dgm:cxn modelId="{7D5CC4F7-FE74-4413-B158-14F71E178AF8}" type="presOf" srcId="{3288D39F-16FE-4205-9EAF-303C71CD3E40}" destId="{66ECF59E-49FB-4A66-8385-433A0DF8E1A4}" srcOrd="0" destOrd="0" presId="urn:microsoft.com/office/officeart/2005/8/layout/process1"/>
    <dgm:cxn modelId="{1ECBEC6F-6BCA-44C3-B085-0BD054DC3FBC}" srcId="{EE10B12C-5D39-4C15-8A2E-F3AD5DCCB802}" destId="{CAAF7E51-1D05-4CED-82FB-EC1CED7DCD45}" srcOrd="1" destOrd="0" parTransId="{DF44388E-E1EE-4619-86EB-69ED282D2F99}" sibTransId="{CE113ADA-73AD-41A2-8423-E628ECBC41B4}"/>
    <dgm:cxn modelId="{59728858-1774-4A12-ADFA-2620C27229DE}" srcId="{EE10B12C-5D39-4C15-8A2E-F3AD5DCCB802}" destId="{111E3318-729A-4305-B1A8-6142659664D9}" srcOrd="2" destOrd="0" parTransId="{106089EC-2721-4F1F-A4E2-BF84139426DC}" sibTransId="{96963126-0C82-4632-9CA1-FC5EDDDFA739}"/>
    <dgm:cxn modelId="{32975FD6-F30F-4111-9D98-9271C93F4C39}" type="presOf" srcId="{05809AA1-C526-41C3-9576-B8AB76E9947F}" destId="{69650AC5-F15E-4A67-972B-075DF186760D}" srcOrd="0" destOrd="0" presId="urn:microsoft.com/office/officeart/2005/8/layout/process1"/>
    <dgm:cxn modelId="{0FC7B882-AA8B-4DAA-A49F-5D79E9C5257A}" type="presOf" srcId="{96963126-0C82-4632-9CA1-FC5EDDDFA739}" destId="{B6A6653D-F428-4F24-88D9-3E8ACD1AFF95}" srcOrd="0" destOrd="0" presId="urn:microsoft.com/office/officeart/2005/8/layout/process1"/>
    <dgm:cxn modelId="{35F52249-3CF0-4208-B32D-F8174A066CCF}" type="presOf" srcId="{111E3318-729A-4305-B1A8-6142659664D9}" destId="{5ECAD634-9498-42A8-91CF-A17E14BC7500}" srcOrd="0" destOrd="0" presId="urn:microsoft.com/office/officeart/2005/8/layout/process1"/>
    <dgm:cxn modelId="{56CDA1BD-4147-43A6-B937-BE7333BA39D5}" srcId="{EE10B12C-5D39-4C15-8A2E-F3AD5DCCB802}" destId="{35863E5A-8E85-4F3E-98C7-43E60CB6F9C6}" srcOrd="0" destOrd="0" parTransId="{E1231AE6-73D6-4DC8-B78C-6D5C0387B059}" sibTransId="{05809AA1-C526-41C3-9576-B8AB76E9947F}"/>
    <dgm:cxn modelId="{141715E0-5095-4E0D-B453-5EA42AF7B82F}" type="presOf" srcId="{35863E5A-8E85-4F3E-98C7-43E60CB6F9C6}" destId="{F2D2F4C4-8B98-4B70-9957-FC1A9EE500EE}" srcOrd="0" destOrd="0" presId="urn:microsoft.com/office/officeart/2005/8/layout/process1"/>
    <dgm:cxn modelId="{0C1959FD-AFAC-4E7F-9869-D4845F56E500}" type="presOf" srcId="{05809AA1-C526-41C3-9576-B8AB76E9947F}" destId="{149B61E4-1EE1-4067-B18D-FFBF078EDDAB}" srcOrd="1" destOrd="0" presId="urn:microsoft.com/office/officeart/2005/8/layout/process1"/>
    <dgm:cxn modelId="{0D637C9D-3D52-42F8-A7A0-FA75B1E0A191}" srcId="{EE10B12C-5D39-4C15-8A2E-F3AD5DCCB802}" destId="{3288D39F-16FE-4205-9EAF-303C71CD3E40}" srcOrd="3" destOrd="0" parTransId="{8413A9B1-5355-4DBD-880A-D28FBD0AA9CF}" sibTransId="{E0E010C7-CB3D-4CBD-B4FD-C246E8AA3224}"/>
    <dgm:cxn modelId="{B94CF8E5-CE6D-43B3-A12F-47F1F438F856}" type="presOf" srcId="{96963126-0C82-4632-9CA1-FC5EDDDFA739}" destId="{A78D1C37-A1C9-46B3-BC66-69A8E9FFE5D9}" srcOrd="1" destOrd="0" presId="urn:microsoft.com/office/officeart/2005/8/layout/process1"/>
    <dgm:cxn modelId="{0934B012-C561-4B41-8B82-B0F642800D09}" type="presOf" srcId="{EE10B12C-5D39-4C15-8A2E-F3AD5DCCB802}" destId="{93B59488-5C04-4787-9E4E-A134D0A33389}" srcOrd="0" destOrd="0" presId="urn:microsoft.com/office/officeart/2005/8/layout/process1"/>
    <dgm:cxn modelId="{22EEB2BE-04CF-46D6-85B2-9193A9624D2C}" type="presOf" srcId="{CE113ADA-73AD-41A2-8423-E628ECBC41B4}" destId="{DFBC68F6-D626-4706-A587-F59C6BC23D5B}" srcOrd="0" destOrd="0" presId="urn:microsoft.com/office/officeart/2005/8/layout/process1"/>
    <dgm:cxn modelId="{339B9FAB-D065-4089-B09C-F92ED04E4C20}" type="presOf" srcId="{CAAF7E51-1D05-4CED-82FB-EC1CED7DCD45}" destId="{4CFF8871-12D2-4F6B-89E9-7D66B23B7E68}" srcOrd="0" destOrd="0" presId="urn:microsoft.com/office/officeart/2005/8/layout/process1"/>
    <dgm:cxn modelId="{B4BD6860-119D-490E-9EED-8D2F68A0D696}" type="presOf" srcId="{CE113ADA-73AD-41A2-8423-E628ECBC41B4}" destId="{DD341C30-B63C-4249-A719-90BCDEE301D4}" srcOrd="1" destOrd="0" presId="urn:microsoft.com/office/officeart/2005/8/layout/process1"/>
    <dgm:cxn modelId="{0591B5F3-DD1B-4B2D-86BE-A60C0FF09892}" type="presParOf" srcId="{93B59488-5C04-4787-9E4E-A134D0A33389}" destId="{F2D2F4C4-8B98-4B70-9957-FC1A9EE500EE}" srcOrd="0" destOrd="0" presId="urn:microsoft.com/office/officeart/2005/8/layout/process1"/>
    <dgm:cxn modelId="{5DBBBFC1-1529-4E5B-9393-0C8857AF2F2E}" type="presParOf" srcId="{93B59488-5C04-4787-9E4E-A134D0A33389}" destId="{69650AC5-F15E-4A67-972B-075DF186760D}" srcOrd="1" destOrd="0" presId="urn:microsoft.com/office/officeart/2005/8/layout/process1"/>
    <dgm:cxn modelId="{4EADE288-5605-47BB-B13F-E92E9AA9A315}" type="presParOf" srcId="{69650AC5-F15E-4A67-972B-075DF186760D}" destId="{149B61E4-1EE1-4067-B18D-FFBF078EDDAB}" srcOrd="0" destOrd="0" presId="urn:microsoft.com/office/officeart/2005/8/layout/process1"/>
    <dgm:cxn modelId="{3A01D859-E9F8-44AC-A182-34FB517372F8}" type="presParOf" srcId="{93B59488-5C04-4787-9E4E-A134D0A33389}" destId="{4CFF8871-12D2-4F6B-89E9-7D66B23B7E68}" srcOrd="2" destOrd="0" presId="urn:microsoft.com/office/officeart/2005/8/layout/process1"/>
    <dgm:cxn modelId="{10EE6766-103F-4B64-B5DE-559A4982F0F0}" type="presParOf" srcId="{93B59488-5C04-4787-9E4E-A134D0A33389}" destId="{DFBC68F6-D626-4706-A587-F59C6BC23D5B}" srcOrd="3" destOrd="0" presId="urn:microsoft.com/office/officeart/2005/8/layout/process1"/>
    <dgm:cxn modelId="{E6C2A6CA-FDFB-4A22-865C-56FFC16641A9}" type="presParOf" srcId="{DFBC68F6-D626-4706-A587-F59C6BC23D5B}" destId="{DD341C30-B63C-4249-A719-90BCDEE301D4}" srcOrd="0" destOrd="0" presId="urn:microsoft.com/office/officeart/2005/8/layout/process1"/>
    <dgm:cxn modelId="{719E1E10-D306-4A7F-AC82-B998A2C4F994}" type="presParOf" srcId="{93B59488-5C04-4787-9E4E-A134D0A33389}" destId="{5ECAD634-9498-42A8-91CF-A17E14BC7500}" srcOrd="4" destOrd="0" presId="urn:microsoft.com/office/officeart/2005/8/layout/process1"/>
    <dgm:cxn modelId="{B629DF94-73DD-403C-B584-997FA5D50978}" type="presParOf" srcId="{93B59488-5C04-4787-9E4E-A134D0A33389}" destId="{B6A6653D-F428-4F24-88D9-3E8ACD1AFF95}" srcOrd="5" destOrd="0" presId="urn:microsoft.com/office/officeart/2005/8/layout/process1"/>
    <dgm:cxn modelId="{165127CD-CEB1-4B45-9FB8-460B8C3FCCB1}" type="presParOf" srcId="{B6A6653D-F428-4F24-88D9-3E8ACD1AFF95}" destId="{A78D1C37-A1C9-46B3-BC66-69A8E9FFE5D9}" srcOrd="0" destOrd="0" presId="urn:microsoft.com/office/officeart/2005/8/layout/process1"/>
    <dgm:cxn modelId="{2236BF93-4DAE-406E-B37F-F27EED1B60BC}" type="presParOf" srcId="{93B59488-5C04-4787-9E4E-A134D0A33389}" destId="{66ECF59E-49FB-4A66-8385-433A0DF8E1A4}" srcOrd="6" destOrd="0" presId="urn:microsoft.com/office/officeart/2005/8/layout/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F6FF17-F40F-4B97-8B78-4D6E65A610DF}" type="doc">
      <dgm:prSet loTypeId="urn:microsoft.com/office/officeart/2005/8/layout/process1" loCatId="process" qsTypeId="urn:microsoft.com/office/officeart/2005/8/quickstyle/simple1" qsCatId="simple" csTypeId="urn:microsoft.com/office/officeart/2005/8/colors/colorful1#3" csCatId="colorful" phldr="1"/>
      <dgm:spPr/>
    </dgm:pt>
    <dgm:pt modelId="{3709B721-23B6-4C6C-8948-5F46AC9BDB7E}">
      <dgm:prSet phldrT="[Texto]" custT="1"/>
      <dgm:spPr/>
      <dgm:t>
        <a:bodyPr/>
        <a:lstStyle/>
        <a:p>
          <a:r>
            <a:rPr lang="es-ES" sz="1800" b="1" dirty="0" smtClean="0"/>
            <a:t>Confección de cavidad cúbica</a:t>
          </a:r>
          <a:endParaRPr lang="es-ES" sz="1800" b="1" dirty="0"/>
        </a:p>
      </dgm:t>
    </dgm:pt>
    <dgm:pt modelId="{58A058F3-658C-488F-B840-0C7952F76605}" type="parTrans" cxnId="{ED7BBCFD-2D0E-4B7A-8BE9-C84750A7D3E1}">
      <dgm:prSet/>
      <dgm:spPr/>
      <dgm:t>
        <a:bodyPr/>
        <a:lstStyle/>
        <a:p>
          <a:endParaRPr lang="es-ES"/>
        </a:p>
      </dgm:t>
    </dgm:pt>
    <dgm:pt modelId="{E7F16E1F-77C2-48CA-943A-34871FD58905}" type="sibTrans" cxnId="{ED7BBCFD-2D0E-4B7A-8BE9-C84750A7D3E1}">
      <dgm:prSet/>
      <dgm:spPr/>
      <dgm:t>
        <a:bodyPr/>
        <a:lstStyle/>
        <a:p>
          <a:endParaRPr lang="es-ES"/>
        </a:p>
      </dgm:t>
    </dgm:pt>
    <dgm:pt modelId="{1986977B-259E-48A4-A2D4-547F9D4E15FA}">
      <dgm:prSet phldrT="[Texto]" custT="1"/>
      <dgm:spPr/>
      <dgm:t>
        <a:bodyPr/>
        <a:lstStyle/>
        <a:p>
          <a:r>
            <a:rPr lang="es-ES" sz="1800" b="1" dirty="0" smtClean="0"/>
            <a:t>Introducción de fluido y partículas</a:t>
          </a:r>
          <a:endParaRPr lang="es-ES" sz="1800" b="1" dirty="0"/>
        </a:p>
      </dgm:t>
    </dgm:pt>
    <dgm:pt modelId="{563D27FD-7CDB-464E-B255-EF936F257F4F}" type="parTrans" cxnId="{57AE1BF3-F264-4B72-B3FD-42534DD7E271}">
      <dgm:prSet/>
      <dgm:spPr/>
      <dgm:t>
        <a:bodyPr/>
        <a:lstStyle/>
        <a:p>
          <a:endParaRPr lang="es-ES"/>
        </a:p>
      </dgm:t>
    </dgm:pt>
    <dgm:pt modelId="{8861A518-5688-4CFE-B2E3-9349CB211873}" type="sibTrans" cxnId="{57AE1BF3-F264-4B72-B3FD-42534DD7E271}">
      <dgm:prSet/>
      <dgm:spPr/>
      <dgm:t>
        <a:bodyPr/>
        <a:lstStyle/>
        <a:p>
          <a:endParaRPr lang="es-ES"/>
        </a:p>
      </dgm:t>
    </dgm:pt>
    <dgm:pt modelId="{0483A5A8-77F9-43A3-AD88-64069FBB8286}">
      <dgm:prSet phldrT="[Texto]" custT="1"/>
      <dgm:spPr/>
      <dgm:t>
        <a:bodyPr/>
        <a:lstStyle/>
        <a:p>
          <a:r>
            <a:rPr lang="es-ES" sz="1800" b="1" dirty="0" smtClean="0"/>
            <a:t>Aplicar diferencia de temperatura</a:t>
          </a:r>
          <a:endParaRPr lang="es-ES" sz="1800" b="1" dirty="0"/>
        </a:p>
      </dgm:t>
    </dgm:pt>
    <dgm:pt modelId="{4F7834E1-21B4-4D3F-BFC3-18D3AF97B4FE}" type="parTrans" cxnId="{9EB3FA3B-4048-4DE0-AECC-568773DDC471}">
      <dgm:prSet/>
      <dgm:spPr/>
      <dgm:t>
        <a:bodyPr/>
        <a:lstStyle/>
        <a:p>
          <a:endParaRPr lang="es-ES"/>
        </a:p>
      </dgm:t>
    </dgm:pt>
    <dgm:pt modelId="{96B85085-C347-4340-8424-7F8E48991768}" type="sibTrans" cxnId="{9EB3FA3B-4048-4DE0-AECC-568773DDC471}">
      <dgm:prSet/>
      <dgm:spPr/>
      <dgm:t>
        <a:bodyPr/>
        <a:lstStyle/>
        <a:p>
          <a:endParaRPr lang="es-ES"/>
        </a:p>
      </dgm:t>
    </dgm:pt>
    <dgm:pt modelId="{96382E67-470A-4F59-BD14-0D225552DAC7}">
      <dgm:prSet phldrT="[Texto]" custT="1"/>
      <dgm:spPr/>
      <dgm:t>
        <a:bodyPr/>
        <a:lstStyle/>
        <a:p>
          <a:r>
            <a:rPr lang="es-ES" sz="1800" b="1" dirty="0" smtClean="0"/>
            <a:t>Ejecutar PIV con diferentes </a:t>
          </a:r>
          <a:r>
            <a:rPr lang="es-ES" sz="1800" b="1" dirty="0" smtClean="0"/>
            <a:t>configura- </a:t>
          </a:r>
          <a:r>
            <a:rPr lang="es-ES" sz="1800" b="1" dirty="0" err="1" smtClean="0"/>
            <a:t>ciones</a:t>
          </a:r>
          <a:endParaRPr lang="es-ES" sz="1800" b="1" dirty="0"/>
        </a:p>
      </dgm:t>
    </dgm:pt>
    <dgm:pt modelId="{D54F0D09-D08A-4505-9955-5F0E4FA87DB5}" type="parTrans" cxnId="{B181FF9D-040D-41AE-9759-AEAD7982E07D}">
      <dgm:prSet/>
      <dgm:spPr/>
      <dgm:t>
        <a:bodyPr/>
        <a:lstStyle/>
        <a:p>
          <a:endParaRPr lang="es-ES"/>
        </a:p>
      </dgm:t>
    </dgm:pt>
    <dgm:pt modelId="{E46054BF-16DB-40E4-A55C-34029DB915C1}" type="sibTrans" cxnId="{B181FF9D-040D-41AE-9759-AEAD7982E07D}">
      <dgm:prSet/>
      <dgm:spPr/>
      <dgm:t>
        <a:bodyPr/>
        <a:lstStyle/>
        <a:p>
          <a:endParaRPr lang="es-ES"/>
        </a:p>
      </dgm:t>
    </dgm:pt>
    <dgm:pt modelId="{E468B534-6D28-452D-A25A-BB142F765F92}">
      <dgm:prSet phldrT="[Texto]" custT="1"/>
      <dgm:spPr/>
      <dgm:t>
        <a:bodyPr/>
        <a:lstStyle/>
        <a:p>
          <a:r>
            <a:rPr lang="es-ES" sz="1800" b="1" dirty="0" smtClean="0"/>
            <a:t>Analizar los resultados</a:t>
          </a:r>
          <a:endParaRPr lang="es-ES" sz="1800" b="1" dirty="0"/>
        </a:p>
      </dgm:t>
    </dgm:pt>
    <dgm:pt modelId="{7E2D6393-AF90-4C39-AE93-CCDF45814E98}" type="parTrans" cxnId="{31E71663-9DB2-435B-A425-683CA5D9C5CD}">
      <dgm:prSet/>
      <dgm:spPr/>
      <dgm:t>
        <a:bodyPr/>
        <a:lstStyle/>
        <a:p>
          <a:endParaRPr lang="es-ES"/>
        </a:p>
      </dgm:t>
    </dgm:pt>
    <dgm:pt modelId="{D18BEB28-3EAD-4AF5-8092-C337892727C8}" type="sibTrans" cxnId="{31E71663-9DB2-435B-A425-683CA5D9C5CD}">
      <dgm:prSet/>
      <dgm:spPr/>
      <dgm:t>
        <a:bodyPr/>
        <a:lstStyle/>
        <a:p>
          <a:endParaRPr lang="es-ES"/>
        </a:p>
      </dgm:t>
    </dgm:pt>
    <dgm:pt modelId="{6E03FFC8-C15C-427A-B327-C4285DE78DF7}" type="pres">
      <dgm:prSet presAssocID="{F2F6FF17-F40F-4B97-8B78-4D6E65A610DF}" presName="Name0" presStyleCnt="0">
        <dgm:presLayoutVars>
          <dgm:dir/>
          <dgm:resizeHandles val="exact"/>
        </dgm:presLayoutVars>
      </dgm:prSet>
      <dgm:spPr/>
    </dgm:pt>
    <dgm:pt modelId="{F6E483D7-C9B4-493F-9578-B1EB3E09FF9B}" type="pres">
      <dgm:prSet presAssocID="{3709B721-23B6-4C6C-8948-5F46AC9BDB7E}" presName="node" presStyleLbl="node1" presStyleIdx="0" presStyleCnt="5">
        <dgm:presLayoutVars>
          <dgm:bulletEnabled val="1"/>
        </dgm:presLayoutVars>
      </dgm:prSet>
      <dgm:spPr/>
      <dgm:t>
        <a:bodyPr/>
        <a:lstStyle/>
        <a:p>
          <a:endParaRPr lang="es-ES"/>
        </a:p>
      </dgm:t>
    </dgm:pt>
    <dgm:pt modelId="{120D9723-A10F-48C7-B761-5174D13B23AC}" type="pres">
      <dgm:prSet presAssocID="{E7F16E1F-77C2-48CA-943A-34871FD58905}" presName="sibTrans" presStyleLbl="sibTrans2D1" presStyleIdx="0" presStyleCnt="4"/>
      <dgm:spPr/>
      <dgm:t>
        <a:bodyPr/>
        <a:lstStyle/>
        <a:p>
          <a:endParaRPr lang="es-ES"/>
        </a:p>
      </dgm:t>
    </dgm:pt>
    <dgm:pt modelId="{D11239DF-EFF0-4E57-A36D-35AE9381C83D}" type="pres">
      <dgm:prSet presAssocID="{E7F16E1F-77C2-48CA-943A-34871FD58905}" presName="connectorText" presStyleLbl="sibTrans2D1" presStyleIdx="0" presStyleCnt="4"/>
      <dgm:spPr/>
      <dgm:t>
        <a:bodyPr/>
        <a:lstStyle/>
        <a:p>
          <a:endParaRPr lang="es-ES"/>
        </a:p>
      </dgm:t>
    </dgm:pt>
    <dgm:pt modelId="{CCC02462-4CB5-43D2-AC22-C935E3B6A48F}" type="pres">
      <dgm:prSet presAssocID="{1986977B-259E-48A4-A2D4-547F9D4E15FA}" presName="node" presStyleLbl="node1" presStyleIdx="1" presStyleCnt="5" custScaleX="110809">
        <dgm:presLayoutVars>
          <dgm:bulletEnabled val="1"/>
        </dgm:presLayoutVars>
      </dgm:prSet>
      <dgm:spPr/>
      <dgm:t>
        <a:bodyPr/>
        <a:lstStyle/>
        <a:p>
          <a:endParaRPr lang="es-ES"/>
        </a:p>
      </dgm:t>
    </dgm:pt>
    <dgm:pt modelId="{627B0883-9602-4878-93BB-FFF91328A4BE}" type="pres">
      <dgm:prSet presAssocID="{8861A518-5688-4CFE-B2E3-9349CB211873}" presName="sibTrans" presStyleLbl="sibTrans2D1" presStyleIdx="1" presStyleCnt="4"/>
      <dgm:spPr/>
      <dgm:t>
        <a:bodyPr/>
        <a:lstStyle/>
        <a:p>
          <a:endParaRPr lang="es-ES"/>
        </a:p>
      </dgm:t>
    </dgm:pt>
    <dgm:pt modelId="{1D6AF110-8B37-4C06-9B9D-2C461C6C8432}" type="pres">
      <dgm:prSet presAssocID="{8861A518-5688-4CFE-B2E3-9349CB211873}" presName="connectorText" presStyleLbl="sibTrans2D1" presStyleIdx="1" presStyleCnt="4"/>
      <dgm:spPr/>
      <dgm:t>
        <a:bodyPr/>
        <a:lstStyle/>
        <a:p>
          <a:endParaRPr lang="es-ES"/>
        </a:p>
      </dgm:t>
    </dgm:pt>
    <dgm:pt modelId="{E02969C2-43E5-4EE0-99CE-945A0BA94C3D}" type="pres">
      <dgm:prSet presAssocID="{0483A5A8-77F9-43A3-AD88-64069FBB8286}" presName="node" presStyleLbl="node1" presStyleIdx="2" presStyleCnt="5" custScaleX="112225" custLinFactNeighborX="17844">
        <dgm:presLayoutVars>
          <dgm:bulletEnabled val="1"/>
        </dgm:presLayoutVars>
      </dgm:prSet>
      <dgm:spPr/>
      <dgm:t>
        <a:bodyPr/>
        <a:lstStyle/>
        <a:p>
          <a:endParaRPr lang="es-ES"/>
        </a:p>
      </dgm:t>
    </dgm:pt>
    <dgm:pt modelId="{3D29BD0F-4C3C-427D-8C92-9965FD28473D}" type="pres">
      <dgm:prSet presAssocID="{96B85085-C347-4340-8424-7F8E48991768}" presName="sibTrans" presStyleLbl="sibTrans2D1" presStyleIdx="2" presStyleCnt="4"/>
      <dgm:spPr/>
      <dgm:t>
        <a:bodyPr/>
        <a:lstStyle/>
        <a:p>
          <a:endParaRPr lang="es-ES"/>
        </a:p>
      </dgm:t>
    </dgm:pt>
    <dgm:pt modelId="{984A2111-253C-4F4C-A6E5-D12B466D4D77}" type="pres">
      <dgm:prSet presAssocID="{96B85085-C347-4340-8424-7F8E48991768}" presName="connectorText" presStyleLbl="sibTrans2D1" presStyleIdx="2" presStyleCnt="4"/>
      <dgm:spPr/>
      <dgm:t>
        <a:bodyPr/>
        <a:lstStyle/>
        <a:p>
          <a:endParaRPr lang="es-ES"/>
        </a:p>
      </dgm:t>
    </dgm:pt>
    <dgm:pt modelId="{D48E0563-2536-42E8-8A4F-F868849D4618}" type="pres">
      <dgm:prSet presAssocID="{96382E67-470A-4F59-BD14-0D225552DAC7}" presName="node" presStyleLbl="node1" presStyleIdx="3" presStyleCnt="5">
        <dgm:presLayoutVars>
          <dgm:bulletEnabled val="1"/>
        </dgm:presLayoutVars>
      </dgm:prSet>
      <dgm:spPr/>
      <dgm:t>
        <a:bodyPr/>
        <a:lstStyle/>
        <a:p>
          <a:endParaRPr lang="es-ES"/>
        </a:p>
      </dgm:t>
    </dgm:pt>
    <dgm:pt modelId="{01F18124-CB4B-498A-AFCF-3DC1B2DCD264}" type="pres">
      <dgm:prSet presAssocID="{E46054BF-16DB-40E4-A55C-34029DB915C1}" presName="sibTrans" presStyleLbl="sibTrans2D1" presStyleIdx="3" presStyleCnt="4"/>
      <dgm:spPr/>
      <dgm:t>
        <a:bodyPr/>
        <a:lstStyle/>
        <a:p>
          <a:endParaRPr lang="es-ES"/>
        </a:p>
      </dgm:t>
    </dgm:pt>
    <dgm:pt modelId="{2DCC45CB-84F5-4CD8-A37A-D2EE82EB9A65}" type="pres">
      <dgm:prSet presAssocID="{E46054BF-16DB-40E4-A55C-34029DB915C1}" presName="connectorText" presStyleLbl="sibTrans2D1" presStyleIdx="3" presStyleCnt="4"/>
      <dgm:spPr/>
      <dgm:t>
        <a:bodyPr/>
        <a:lstStyle/>
        <a:p>
          <a:endParaRPr lang="es-ES"/>
        </a:p>
      </dgm:t>
    </dgm:pt>
    <dgm:pt modelId="{8F16C0FF-18FF-46C4-B707-F2D8F1D0310C}" type="pres">
      <dgm:prSet presAssocID="{E468B534-6D28-452D-A25A-BB142F765F92}" presName="node" presStyleLbl="node1" presStyleIdx="4" presStyleCnt="5">
        <dgm:presLayoutVars>
          <dgm:bulletEnabled val="1"/>
        </dgm:presLayoutVars>
      </dgm:prSet>
      <dgm:spPr/>
      <dgm:t>
        <a:bodyPr/>
        <a:lstStyle/>
        <a:p>
          <a:endParaRPr lang="es-ES"/>
        </a:p>
      </dgm:t>
    </dgm:pt>
  </dgm:ptLst>
  <dgm:cxnLst>
    <dgm:cxn modelId="{F325A026-F8A1-4486-B1D2-5F9347592221}" type="presOf" srcId="{F2F6FF17-F40F-4B97-8B78-4D6E65A610DF}" destId="{6E03FFC8-C15C-427A-B327-C4285DE78DF7}" srcOrd="0" destOrd="0" presId="urn:microsoft.com/office/officeart/2005/8/layout/process1"/>
    <dgm:cxn modelId="{B19F20B5-DA66-477E-B836-22644BD1E1AF}" type="presOf" srcId="{96B85085-C347-4340-8424-7F8E48991768}" destId="{3D29BD0F-4C3C-427D-8C92-9965FD28473D}" srcOrd="0" destOrd="0" presId="urn:microsoft.com/office/officeart/2005/8/layout/process1"/>
    <dgm:cxn modelId="{C9DBB6AA-821E-47DE-80AA-43584B09B548}" type="presOf" srcId="{E7F16E1F-77C2-48CA-943A-34871FD58905}" destId="{120D9723-A10F-48C7-B761-5174D13B23AC}" srcOrd="0" destOrd="0" presId="urn:microsoft.com/office/officeart/2005/8/layout/process1"/>
    <dgm:cxn modelId="{9FF55ABC-85ED-4961-B67F-BA060E05F983}" type="presOf" srcId="{3709B721-23B6-4C6C-8948-5F46AC9BDB7E}" destId="{F6E483D7-C9B4-493F-9578-B1EB3E09FF9B}" srcOrd="0" destOrd="0" presId="urn:microsoft.com/office/officeart/2005/8/layout/process1"/>
    <dgm:cxn modelId="{FD2D5EC4-1ED2-47FB-B928-97E07C3A3E48}" type="presOf" srcId="{1986977B-259E-48A4-A2D4-547F9D4E15FA}" destId="{CCC02462-4CB5-43D2-AC22-C935E3B6A48F}" srcOrd="0" destOrd="0" presId="urn:microsoft.com/office/officeart/2005/8/layout/process1"/>
    <dgm:cxn modelId="{5A36C9B5-2630-41B2-A704-467DBD45D0A1}" type="presOf" srcId="{E7F16E1F-77C2-48CA-943A-34871FD58905}" destId="{D11239DF-EFF0-4E57-A36D-35AE9381C83D}" srcOrd="1" destOrd="0" presId="urn:microsoft.com/office/officeart/2005/8/layout/process1"/>
    <dgm:cxn modelId="{1AD2A9C2-64AC-4688-B701-16190A83B55B}" type="presOf" srcId="{0483A5A8-77F9-43A3-AD88-64069FBB8286}" destId="{E02969C2-43E5-4EE0-99CE-945A0BA94C3D}" srcOrd="0" destOrd="0" presId="urn:microsoft.com/office/officeart/2005/8/layout/process1"/>
    <dgm:cxn modelId="{31E71663-9DB2-435B-A425-683CA5D9C5CD}" srcId="{F2F6FF17-F40F-4B97-8B78-4D6E65A610DF}" destId="{E468B534-6D28-452D-A25A-BB142F765F92}" srcOrd="4" destOrd="0" parTransId="{7E2D6393-AF90-4C39-AE93-CCDF45814E98}" sibTransId="{D18BEB28-3EAD-4AF5-8092-C337892727C8}"/>
    <dgm:cxn modelId="{1A26277D-6446-497F-956B-C3F3555C6B05}" type="presOf" srcId="{E46054BF-16DB-40E4-A55C-34029DB915C1}" destId="{01F18124-CB4B-498A-AFCF-3DC1B2DCD264}" srcOrd="0" destOrd="0" presId="urn:microsoft.com/office/officeart/2005/8/layout/process1"/>
    <dgm:cxn modelId="{D6AC353C-B2C6-4543-98B7-1B8044BD52D7}" type="presOf" srcId="{8861A518-5688-4CFE-B2E3-9349CB211873}" destId="{1D6AF110-8B37-4C06-9B9D-2C461C6C8432}" srcOrd="1" destOrd="0" presId="urn:microsoft.com/office/officeart/2005/8/layout/process1"/>
    <dgm:cxn modelId="{8697497E-F436-4887-85C4-786543844875}" type="presOf" srcId="{E468B534-6D28-452D-A25A-BB142F765F92}" destId="{8F16C0FF-18FF-46C4-B707-F2D8F1D0310C}" srcOrd="0" destOrd="0" presId="urn:microsoft.com/office/officeart/2005/8/layout/process1"/>
    <dgm:cxn modelId="{ED7BBCFD-2D0E-4B7A-8BE9-C84750A7D3E1}" srcId="{F2F6FF17-F40F-4B97-8B78-4D6E65A610DF}" destId="{3709B721-23B6-4C6C-8948-5F46AC9BDB7E}" srcOrd="0" destOrd="0" parTransId="{58A058F3-658C-488F-B840-0C7952F76605}" sibTransId="{E7F16E1F-77C2-48CA-943A-34871FD58905}"/>
    <dgm:cxn modelId="{87BD8513-2F54-4F6A-8594-832594F97D79}" type="presOf" srcId="{96382E67-470A-4F59-BD14-0D225552DAC7}" destId="{D48E0563-2536-42E8-8A4F-F868849D4618}" srcOrd="0" destOrd="0" presId="urn:microsoft.com/office/officeart/2005/8/layout/process1"/>
    <dgm:cxn modelId="{9EB3FA3B-4048-4DE0-AECC-568773DDC471}" srcId="{F2F6FF17-F40F-4B97-8B78-4D6E65A610DF}" destId="{0483A5A8-77F9-43A3-AD88-64069FBB8286}" srcOrd="2" destOrd="0" parTransId="{4F7834E1-21B4-4D3F-BFC3-18D3AF97B4FE}" sibTransId="{96B85085-C347-4340-8424-7F8E48991768}"/>
    <dgm:cxn modelId="{5B7E9A89-F386-4563-8EDB-7C426FE7E38D}" type="presOf" srcId="{8861A518-5688-4CFE-B2E3-9349CB211873}" destId="{627B0883-9602-4878-93BB-FFF91328A4BE}" srcOrd="0" destOrd="0" presId="urn:microsoft.com/office/officeart/2005/8/layout/process1"/>
    <dgm:cxn modelId="{B181FF9D-040D-41AE-9759-AEAD7982E07D}" srcId="{F2F6FF17-F40F-4B97-8B78-4D6E65A610DF}" destId="{96382E67-470A-4F59-BD14-0D225552DAC7}" srcOrd="3" destOrd="0" parTransId="{D54F0D09-D08A-4505-9955-5F0E4FA87DB5}" sibTransId="{E46054BF-16DB-40E4-A55C-34029DB915C1}"/>
    <dgm:cxn modelId="{57AE1BF3-F264-4B72-B3FD-42534DD7E271}" srcId="{F2F6FF17-F40F-4B97-8B78-4D6E65A610DF}" destId="{1986977B-259E-48A4-A2D4-547F9D4E15FA}" srcOrd="1" destOrd="0" parTransId="{563D27FD-7CDB-464E-B255-EF936F257F4F}" sibTransId="{8861A518-5688-4CFE-B2E3-9349CB211873}"/>
    <dgm:cxn modelId="{4F2B078F-9CBD-48DE-B960-E582F318EDE7}" type="presOf" srcId="{96B85085-C347-4340-8424-7F8E48991768}" destId="{984A2111-253C-4F4C-A6E5-D12B466D4D77}" srcOrd="1" destOrd="0" presId="urn:microsoft.com/office/officeart/2005/8/layout/process1"/>
    <dgm:cxn modelId="{9616FD2A-A58B-456B-BAF9-9C57F9C726F0}" type="presOf" srcId="{E46054BF-16DB-40E4-A55C-34029DB915C1}" destId="{2DCC45CB-84F5-4CD8-A37A-D2EE82EB9A65}" srcOrd="1" destOrd="0" presId="urn:microsoft.com/office/officeart/2005/8/layout/process1"/>
    <dgm:cxn modelId="{BEFCFA40-DFDA-43E5-AD63-50F3B24A7DD0}" type="presParOf" srcId="{6E03FFC8-C15C-427A-B327-C4285DE78DF7}" destId="{F6E483D7-C9B4-493F-9578-B1EB3E09FF9B}" srcOrd="0" destOrd="0" presId="urn:microsoft.com/office/officeart/2005/8/layout/process1"/>
    <dgm:cxn modelId="{B50E0D22-E68D-42BF-925F-82ABD887DBD4}" type="presParOf" srcId="{6E03FFC8-C15C-427A-B327-C4285DE78DF7}" destId="{120D9723-A10F-48C7-B761-5174D13B23AC}" srcOrd="1" destOrd="0" presId="urn:microsoft.com/office/officeart/2005/8/layout/process1"/>
    <dgm:cxn modelId="{1A38CED6-2E8E-4B6A-A475-865A480AE264}" type="presParOf" srcId="{120D9723-A10F-48C7-B761-5174D13B23AC}" destId="{D11239DF-EFF0-4E57-A36D-35AE9381C83D}" srcOrd="0" destOrd="0" presId="urn:microsoft.com/office/officeart/2005/8/layout/process1"/>
    <dgm:cxn modelId="{67C720EE-2382-408E-894D-AEECC794AD75}" type="presParOf" srcId="{6E03FFC8-C15C-427A-B327-C4285DE78DF7}" destId="{CCC02462-4CB5-43D2-AC22-C935E3B6A48F}" srcOrd="2" destOrd="0" presId="urn:microsoft.com/office/officeart/2005/8/layout/process1"/>
    <dgm:cxn modelId="{6FD6B451-4712-46A1-8245-084BEB008651}" type="presParOf" srcId="{6E03FFC8-C15C-427A-B327-C4285DE78DF7}" destId="{627B0883-9602-4878-93BB-FFF91328A4BE}" srcOrd="3" destOrd="0" presId="urn:microsoft.com/office/officeart/2005/8/layout/process1"/>
    <dgm:cxn modelId="{1072E57E-12A0-4489-AF04-E50F4DDBDB55}" type="presParOf" srcId="{627B0883-9602-4878-93BB-FFF91328A4BE}" destId="{1D6AF110-8B37-4C06-9B9D-2C461C6C8432}" srcOrd="0" destOrd="0" presId="urn:microsoft.com/office/officeart/2005/8/layout/process1"/>
    <dgm:cxn modelId="{32843C11-B3A0-4CEC-BECA-79996AA5D5A9}" type="presParOf" srcId="{6E03FFC8-C15C-427A-B327-C4285DE78DF7}" destId="{E02969C2-43E5-4EE0-99CE-945A0BA94C3D}" srcOrd="4" destOrd="0" presId="urn:microsoft.com/office/officeart/2005/8/layout/process1"/>
    <dgm:cxn modelId="{0819C043-28B1-476A-B431-2BCACF548206}" type="presParOf" srcId="{6E03FFC8-C15C-427A-B327-C4285DE78DF7}" destId="{3D29BD0F-4C3C-427D-8C92-9965FD28473D}" srcOrd="5" destOrd="0" presId="urn:microsoft.com/office/officeart/2005/8/layout/process1"/>
    <dgm:cxn modelId="{463C63DB-5780-412A-8F76-0A70C3C4C81A}" type="presParOf" srcId="{3D29BD0F-4C3C-427D-8C92-9965FD28473D}" destId="{984A2111-253C-4F4C-A6E5-D12B466D4D77}" srcOrd="0" destOrd="0" presId="urn:microsoft.com/office/officeart/2005/8/layout/process1"/>
    <dgm:cxn modelId="{8F754869-3877-4E72-88D2-16B31ED6EF72}" type="presParOf" srcId="{6E03FFC8-C15C-427A-B327-C4285DE78DF7}" destId="{D48E0563-2536-42E8-8A4F-F868849D4618}" srcOrd="6" destOrd="0" presId="urn:microsoft.com/office/officeart/2005/8/layout/process1"/>
    <dgm:cxn modelId="{158945A7-9E0E-47BB-AB0F-2190576E2AA2}" type="presParOf" srcId="{6E03FFC8-C15C-427A-B327-C4285DE78DF7}" destId="{01F18124-CB4B-498A-AFCF-3DC1B2DCD264}" srcOrd="7" destOrd="0" presId="urn:microsoft.com/office/officeart/2005/8/layout/process1"/>
    <dgm:cxn modelId="{AAF803E6-9AAE-4681-9B74-5B64C185ED66}" type="presParOf" srcId="{01F18124-CB4B-498A-AFCF-3DC1B2DCD264}" destId="{2DCC45CB-84F5-4CD8-A37A-D2EE82EB9A65}" srcOrd="0" destOrd="0" presId="urn:microsoft.com/office/officeart/2005/8/layout/process1"/>
    <dgm:cxn modelId="{3A3ED623-FE57-4AB8-A1C2-E299E885751E}" type="presParOf" srcId="{6E03FFC8-C15C-427A-B327-C4285DE78DF7}" destId="{8F16C0FF-18FF-46C4-B707-F2D8F1D0310C}" srcOrd="8" destOrd="0" presId="urn:microsoft.com/office/officeart/2005/8/layout/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2F6FF17-F40F-4B97-8B78-4D6E65A610DF}" type="doc">
      <dgm:prSet loTypeId="urn:microsoft.com/office/officeart/2005/8/layout/process1" loCatId="process" qsTypeId="urn:microsoft.com/office/officeart/2005/8/quickstyle/simple1" qsCatId="simple" csTypeId="urn:microsoft.com/office/officeart/2005/8/colors/colorful1#3" csCatId="colorful" phldr="1"/>
      <dgm:spPr/>
    </dgm:pt>
    <dgm:pt modelId="{3709B721-23B6-4C6C-8948-5F46AC9BDB7E}">
      <dgm:prSet phldrT="[Texto]" custT="1"/>
      <dgm:spPr/>
      <dgm:t>
        <a:bodyPr/>
        <a:lstStyle/>
        <a:p>
          <a:r>
            <a:rPr lang="es-ES" sz="1800" b="1" dirty="0" smtClean="0"/>
            <a:t>Configuración del canal, laser y cámara para el experimento</a:t>
          </a:r>
          <a:endParaRPr lang="es-ES" sz="1800" b="1" dirty="0"/>
        </a:p>
      </dgm:t>
    </dgm:pt>
    <dgm:pt modelId="{58A058F3-658C-488F-B840-0C7952F76605}" type="parTrans" cxnId="{ED7BBCFD-2D0E-4B7A-8BE9-C84750A7D3E1}">
      <dgm:prSet/>
      <dgm:spPr/>
      <dgm:t>
        <a:bodyPr/>
        <a:lstStyle/>
        <a:p>
          <a:endParaRPr lang="es-ES"/>
        </a:p>
      </dgm:t>
    </dgm:pt>
    <dgm:pt modelId="{E7F16E1F-77C2-48CA-943A-34871FD58905}" type="sibTrans" cxnId="{ED7BBCFD-2D0E-4B7A-8BE9-C84750A7D3E1}">
      <dgm:prSet/>
      <dgm:spPr/>
      <dgm:t>
        <a:bodyPr/>
        <a:lstStyle/>
        <a:p>
          <a:endParaRPr lang="es-ES"/>
        </a:p>
      </dgm:t>
    </dgm:pt>
    <dgm:pt modelId="{1986977B-259E-48A4-A2D4-547F9D4E15FA}">
      <dgm:prSet phldrT="[Texto]" custT="1"/>
      <dgm:spPr/>
      <dgm:t>
        <a:bodyPr/>
        <a:lstStyle/>
        <a:p>
          <a:r>
            <a:rPr lang="es-ES" sz="1800" b="1" dirty="0" smtClean="0"/>
            <a:t>Introducción de fluido y partículas</a:t>
          </a:r>
          <a:endParaRPr lang="es-ES" sz="1800" b="1" dirty="0"/>
        </a:p>
      </dgm:t>
    </dgm:pt>
    <dgm:pt modelId="{563D27FD-7CDB-464E-B255-EF936F257F4F}" type="parTrans" cxnId="{57AE1BF3-F264-4B72-B3FD-42534DD7E271}">
      <dgm:prSet/>
      <dgm:spPr/>
      <dgm:t>
        <a:bodyPr/>
        <a:lstStyle/>
        <a:p>
          <a:endParaRPr lang="es-ES"/>
        </a:p>
      </dgm:t>
    </dgm:pt>
    <dgm:pt modelId="{8861A518-5688-4CFE-B2E3-9349CB211873}" type="sibTrans" cxnId="{57AE1BF3-F264-4B72-B3FD-42534DD7E271}">
      <dgm:prSet/>
      <dgm:spPr/>
      <dgm:t>
        <a:bodyPr/>
        <a:lstStyle/>
        <a:p>
          <a:endParaRPr lang="es-ES"/>
        </a:p>
      </dgm:t>
    </dgm:pt>
    <dgm:pt modelId="{0483A5A8-77F9-43A3-AD88-64069FBB8286}">
      <dgm:prSet phldrT="[Texto]" custT="1"/>
      <dgm:spPr/>
      <dgm:t>
        <a:bodyPr/>
        <a:lstStyle/>
        <a:p>
          <a:r>
            <a:rPr lang="es-ES" sz="1800" b="1" dirty="0" smtClean="0"/>
            <a:t>Captura de las imágenes</a:t>
          </a:r>
          <a:endParaRPr lang="es-ES" sz="1800" b="1" dirty="0"/>
        </a:p>
      </dgm:t>
    </dgm:pt>
    <dgm:pt modelId="{4F7834E1-21B4-4D3F-BFC3-18D3AF97B4FE}" type="parTrans" cxnId="{9EB3FA3B-4048-4DE0-AECC-568773DDC471}">
      <dgm:prSet/>
      <dgm:spPr/>
      <dgm:t>
        <a:bodyPr/>
        <a:lstStyle/>
        <a:p>
          <a:endParaRPr lang="es-ES"/>
        </a:p>
      </dgm:t>
    </dgm:pt>
    <dgm:pt modelId="{96B85085-C347-4340-8424-7F8E48991768}" type="sibTrans" cxnId="{9EB3FA3B-4048-4DE0-AECC-568773DDC471}">
      <dgm:prSet/>
      <dgm:spPr/>
      <dgm:t>
        <a:bodyPr/>
        <a:lstStyle/>
        <a:p>
          <a:endParaRPr lang="es-ES"/>
        </a:p>
      </dgm:t>
    </dgm:pt>
    <dgm:pt modelId="{96382E67-470A-4F59-BD14-0D225552DAC7}">
      <dgm:prSet phldrT="[Texto]" custT="1"/>
      <dgm:spPr/>
      <dgm:t>
        <a:bodyPr/>
        <a:lstStyle/>
        <a:p>
          <a:r>
            <a:rPr lang="es-ES" sz="1800" b="1" dirty="0" smtClean="0"/>
            <a:t>Ejecutar PIV con diferentes configuraciones</a:t>
          </a:r>
          <a:endParaRPr lang="es-ES" sz="1800" b="1" dirty="0"/>
        </a:p>
      </dgm:t>
    </dgm:pt>
    <dgm:pt modelId="{D54F0D09-D08A-4505-9955-5F0E4FA87DB5}" type="parTrans" cxnId="{B181FF9D-040D-41AE-9759-AEAD7982E07D}">
      <dgm:prSet/>
      <dgm:spPr/>
      <dgm:t>
        <a:bodyPr/>
        <a:lstStyle/>
        <a:p>
          <a:endParaRPr lang="es-ES"/>
        </a:p>
      </dgm:t>
    </dgm:pt>
    <dgm:pt modelId="{E46054BF-16DB-40E4-A55C-34029DB915C1}" type="sibTrans" cxnId="{B181FF9D-040D-41AE-9759-AEAD7982E07D}">
      <dgm:prSet/>
      <dgm:spPr/>
      <dgm:t>
        <a:bodyPr/>
        <a:lstStyle/>
        <a:p>
          <a:endParaRPr lang="es-ES"/>
        </a:p>
      </dgm:t>
    </dgm:pt>
    <dgm:pt modelId="{E468B534-6D28-452D-A25A-BB142F765F92}">
      <dgm:prSet phldrT="[Texto]" custT="1"/>
      <dgm:spPr/>
      <dgm:t>
        <a:bodyPr/>
        <a:lstStyle/>
        <a:p>
          <a:r>
            <a:rPr lang="es-ES" sz="1800" b="1" dirty="0" smtClean="0"/>
            <a:t>Analizar los resultados</a:t>
          </a:r>
          <a:endParaRPr lang="es-ES" sz="1800" b="1" dirty="0"/>
        </a:p>
      </dgm:t>
    </dgm:pt>
    <dgm:pt modelId="{7E2D6393-AF90-4C39-AE93-CCDF45814E98}" type="parTrans" cxnId="{31E71663-9DB2-435B-A425-683CA5D9C5CD}">
      <dgm:prSet/>
      <dgm:spPr/>
      <dgm:t>
        <a:bodyPr/>
        <a:lstStyle/>
        <a:p>
          <a:endParaRPr lang="es-ES"/>
        </a:p>
      </dgm:t>
    </dgm:pt>
    <dgm:pt modelId="{D18BEB28-3EAD-4AF5-8092-C337892727C8}" type="sibTrans" cxnId="{31E71663-9DB2-435B-A425-683CA5D9C5CD}">
      <dgm:prSet/>
      <dgm:spPr/>
      <dgm:t>
        <a:bodyPr/>
        <a:lstStyle/>
        <a:p>
          <a:endParaRPr lang="es-ES"/>
        </a:p>
      </dgm:t>
    </dgm:pt>
    <dgm:pt modelId="{6E03FFC8-C15C-427A-B327-C4285DE78DF7}" type="pres">
      <dgm:prSet presAssocID="{F2F6FF17-F40F-4B97-8B78-4D6E65A610DF}" presName="Name0" presStyleCnt="0">
        <dgm:presLayoutVars>
          <dgm:dir/>
          <dgm:resizeHandles val="exact"/>
        </dgm:presLayoutVars>
      </dgm:prSet>
      <dgm:spPr/>
    </dgm:pt>
    <dgm:pt modelId="{F6E483D7-C9B4-493F-9578-B1EB3E09FF9B}" type="pres">
      <dgm:prSet presAssocID="{3709B721-23B6-4C6C-8948-5F46AC9BDB7E}" presName="node" presStyleLbl="node1" presStyleIdx="0" presStyleCnt="5" custScaleX="108130">
        <dgm:presLayoutVars>
          <dgm:bulletEnabled val="1"/>
        </dgm:presLayoutVars>
      </dgm:prSet>
      <dgm:spPr/>
      <dgm:t>
        <a:bodyPr/>
        <a:lstStyle/>
        <a:p>
          <a:endParaRPr lang="es-ES"/>
        </a:p>
      </dgm:t>
    </dgm:pt>
    <dgm:pt modelId="{120D9723-A10F-48C7-B761-5174D13B23AC}" type="pres">
      <dgm:prSet presAssocID="{E7F16E1F-77C2-48CA-943A-34871FD58905}" presName="sibTrans" presStyleLbl="sibTrans2D1" presStyleIdx="0" presStyleCnt="4"/>
      <dgm:spPr/>
      <dgm:t>
        <a:bodyPr/>
        <a:lstStyle/>
        <a:p>
          <a:endParaRPr lang="es-ES"/>
        </a:p>
      </dgm:t>
    </dgm:pt>
    <dgm:pt modelId="{D11239DF-EFF0-4E57-A36D-35AE9381C83D}" type="pres">
      <dgm:prSet presAssocID="{E7F16E1F-77C2-48CA-943A-34871FD58905}" presName="connectorText" presStyleLbl="sibTrans2D1" presStyleIdx="0" presStyleCnt="4"/>
      <dgm:spPr/>
      <dgm:t>
        <a:bodyPr/>
        <a:lstStyle/>
        <a:p>
          <a:endParaRPr lang="es-ES"/>
        </a:p>
      </dgm:t>
    </dgm:pt>
    <dgm:pt modelId="{CCC02462-4CB5-43D2-AC22-C935E3B6A48F}" type="pres">
      <dgm:prSet presAssocID="{1986977B-259E-48A4-A2D4-547F9D4E15FA}" presName="node" presStyleLbl="node1" presStyleIdx="1" presStyleCnt="5">
        <dgm:presLayoutVars>
          <dgm:bulletEnabled val="1"/>
        </dgm:presLayoutVars>
      </dgm:prSet>
      <dgm:spPr/>
      <dgm:t>
        <a:bodyPr/>
        <a:lstStyle/>
        <a:p>
          <a:endParaRPr lang="es-ES"/>
        </a:p>
      </dgm:t>
    </dgm:pt>
    <dgm:pt modelId="{627B0883-9602-4878-93BB-FFF91328A4BE}" type="pres">
      <dgm:prSet presAssocID="{8861A518-5688-4CFE-B2E3-9349CB211873}" presName="sibTrans" presStyleLbl="sibTrans2D1" presStyleIdx="1" presStyleCnt="4"/>
      <dgm:spPr/>
      <dgm:t>
        <a:bodyPr/>
        <a:lstStyle/>
        <a:p>
          <a:endParaRPr lang="es-ES"/>
        </a:p>
      </dgm:t>
    </dgm:pt>
    <dgm:pt modelId="{1D6AF110-8B37-4C06-9B9D-2C461C6C8432}" type="pres">
      <dgm:prSet presAssocID="{8861A518-5688-4CFE-B2E3-9349CB211873}" presName="connectorText" presStyleLbl="sibTrans2D1" presStyleIdx="1" presStyleCnt="4"/>
      <dgm:spPr/>
      <dgm:t>
        <a:bodyPr/>
        <a:lstStyle/>
        <a:p>
          <a:endParaRPr lang="es-ES"/>
        </a:p>
      </dgm:t>
    </dgm:pt>
    <dgm:pt modelId="{E02969C2-43E5-4EE0-99CE-945A0BA94C3D}" type="pres">
      <dgm:prSet presAssocID="{0483A5A8-77F9-43A3-AD88-64069FBB8286}" presName="node" presStyleLbl="node1" presStyleIdx="2" presStyleCnt="5" custScaleX="77498" custLinFactNeighborX="17844">
        <dgm:presLayoutVars>
          <dgm:bulletEnabled val="1"/>
        </dgm:presLayoutVars>
      </dgm:prSet>
      <dgm:spPr/>
      <dgm:t>
        <a:bodyPr/>
        <a:lstStyle/>
        <a:p>
          <a:endParaRPr lang="es-ES"/>
        </a:p>
      </dgm:t>
    </dgm:pt>
    <dgm:pt modelId="{3D29BD0F-4C3C-427D-8C92-9965FD28473D}" type="pres">
      <dgm:prSet presAssocID="{96B85085-C347-4340-8424-7F8E48991768}" presName="sibTrans" presStyleLbl="sibTrans2D1" presStyleIdx="2" presStyleCnt="4"/>
      <dgm:spPr/>
      <dgm:t>
        <a:bodyPr/>
        <a:lstStyle/>
        <a:p>
          <a:endParaRPr lang="es-ES"/>
        </a:p>
      </dgm:t>
    </dgm:pt>
    <dgm:pt modelId="{984A2111-253C-4F4C-A6E5-D12B466D4D77}" type="pres">
      <dgm:prSet presAssocID="{96B85085-C347-4340-8424-7F8E48991768}" presName="connectorText" presStyleLbl="sibTrans2D1" presStyleIdx="2" presStyleCnt="4"/>
      <dgm:spPr/>
      <dgm:t>
        <a:bodyPr/>
        <a:lstStyle/>
        <a:p>
          <a:endParaRPr lang="es-ES"/>
        </a:p>
      </dgm:t>
    </dgm:pt>
    <dgm:pt modelId="{D48E0563-2536-42E8-8A4F-F868849D4618}" type="pres">
      <dgm:prSet presAssocID="{96382E67-470A-4F59-BD14-0D225552DAC7}" presName="node" presStyleLbl="node1" presStyleIdx="3" presStyleCnt="5" custScaleX="110394">
        <dgm:presLayoutVars>
          <dgm:bulletEnabled val="1"/>
        </dgm:presLayoutVars>
      </dgm:prSet>
      <dgm:spPr/>
      <dgm:t>
        <a:bodyPr/>
        <a:lstStyle/>
        <a:p>
          <a:endParaRPr lang="es-ES"/>
        </a:p>
      </dgm:t>
    </dgm:pt>
    <dgm:pt modelId="{01F18124-CB4B-498A-AFCF-3DC1B2DCD264}" type="pres">
      <dgm:prSet presAssocID="{E46054BF-16DB-40E4-A55C-34029DB915C1}" presName="sibTrans" presStyleLbl="sibTrans2D1" presStyleIdx="3" presStyleCnt="4"/>
      <dgm:spPr/>
      <dgm:t>
        <a:bodyPr/>
        <a:lstStyle/>
        <a:p>
          <a:endParaRPr lang="es-ES"/>
        </a:p>
      </dgm:t>
    </dgm:pt>
    <dgm:pt modelId="{2DCC45CB-84F5-4CD8-A37A-D2EE82EB9A65}" type="pres">
      <dgm:prSet presAssocID="{E46054BF-16DB-40E4-A55C-34029DB915C1}" presName="connectorText" presStyleLbl="sibTrans2D1" presStyleIdx="3" presStyleCnt="4"/>
      <dgm:spPr/>
      <dgm:t>
        <a:bodyPr/>
        <a:lstStyle/>
        <a:p>
          <a:endParaRPr lang="es-ES"/>
        </a:p>
      </dgm:t>
    </dgm:pt>
    <dgm:pt modelId="{8F16C0FF-18FF-46C4-B707-F2D8F1D0310C}" type="pres">
      <dgm:prSet presAssocID="{E468B534-6D28-452D-A25A-BB142F765F92}" presName="node" presStyleLbl="node1" presStyleIdx="4" presStyleCnt="5" custScaleX="87672">
        <dgm:presLayoutVars>
          <dgm:bulletEnabled val="1"/>
        </dgm:presLayoutVars>
      </dgm:prSet>
      <dgm:spPr/>
      <dgm:t>
        <a:bodyPr/>
        <a:lstStyle/>
        <a:p>
          <a:endParaRPr lang="es-ES"/>
        </a:p>
      </dgm:t>
    </dgm:pt>
  </dgm:ptLst>
  <dgm:cxnLst>
    <dgm:cxn modelId="{F325A026-F8A1-4486-B1D2-5F9347592221}" type="presOf" srcId="{F2F6FF17-F40F-4B97-8B78-4D6E65A610DF}" destId="{6E03FFC8-C15C-427A-B327-C4285DE78DF7}" srcOrd="0" destOrd="0" presId="urn:microsoft.com/office/officeart/2005/8/layout/process1"/>
    <dgm:cxn modelId="{B19F20B5-DA66-477E-B836-22644BD1E1AF}" type="presOf" srcId="{96B85085-C347-4340-8424-7F8E48991768}" destId="{3D29BD0F-4C3C-427D-8C92-9965FD28473D}" srcOrd="0" destOrd="0" presId="urn:microsoft.com/office/officeart/2005/8/layout/process1"/>
    <dgm:cxn modelId="{C9DBB6AA-821E-47DE-80AA-43584B09B548}" type="presOf" srcId="{E7F16E1F-77C2-48CA-943A-34871FD58905}" destId="{120D9723-A10F-48C7-B761-5174D13B23AC}" srcOrd="0" destOrd="0" presId="urn:microsoft.com/office/officeart/2005/8/layout/process1"/>
    <dgm:cxn modelId="{9FF55ABC-85ED-4961-B67F-BA060E05F983}" type="presOf" srcId="{3709B721-23B6-4C6C-8948-5F46AC9BDB7E}" destId="{F6E483D7-C9B4-493F-9578-B1EB3E09FF9B}" srcOrd="0" destOrd="0" presId="urn:microsoft.com/office/officeart/2005/8/layout/process1"/>
    <dgm:cxn modelId="{FD2D5EC4-1ED2-47FB-B928-97E07C3A3E48}" type="presOf" srcId="{1986977B-259E-48A4-A2D4-547F9D4E15FA}" destId="{CCC02462-4CB5-43D2-AC22-C935E3B6A48F}" srcOrd="0" destOrd="0" presId="urn:microsoft.com/office/officeart/2005/8/layout/process1"/>
    <dgm:cxn modelId="{5A36C9B5-2630-41B2-A704-467DBD45D0A1}" type="presOf" srcId="{E7F16E1F-77C2-48CA-943A-34871FD58905}" destId="{D11239DF-EFF0-4E57-A36D-35AE9381C83D}" srcOrd="1" destOrd="0" presId="urn:microsoft.com/office/officeart/2005/8/layout/process1"/>
    <dgm:cxn modelId="{1AD2A9C2-64AC-4688-B701-16190A83B55B}" type="presOf" srcId="{0483A5A8-77F9-43A3-AD88-64069FBB8286}" destId="{E02969C2-43E5-4EE0-99CE-945A0BA94C3D}" srcOrd="0" destOrd="0" presId="urn:microsoft.com/office/officeart/2005/8/layout/process1"/>
    <dgm:cxn modelId="{31E71663-9DB2-435B-A425-683CA5D9C5CD}" srcId="{F2F6FF17-F40F-4B97-8B78-4D6E65A610DF}" destId="{E468B534-6D28-452D-A25A-BB142F765F92}" srcOrd="4" destOrd="0" parTransId="{7E2D6393-AF90-4C39-AE93-CCDF45814E98}" sibTransId="{D18BEB28-3EAD-4AF5-8092-C337892727C8}"/>
    <dgm:cxn modelId="{1A26277D-6446-497F-956B-C3F3555C6B05}" type="presOf" srcId="{E46054BF-16DB-40E4-A55C-34029DB915C1}" destId="{01F18124-CB4B-498A-AFCF-3DC1B2DCD264}" srcOrd="0" destOrd="0" presId="urn:microsoft.com/office/officeart/2005/8/layout/process1"/>
    <dgm:cxn modelId="{D6AC353C-B2C6-4543-98B7-1B8044BD52D7}" type="presOf" srcId="{8861A518-5688-4CFE-B2E3-9349CB211873}" destId="{1D6AF110-8B37-4C06-9B9D-2C461C6C8432}" srcOrd="1" destOrd="0" presId="urn:microsoft.com/office/officeart/2005/8/layout/process1"/>
    <dgm:cxn modelId="{8697497E-F436-4887-85C4-786543844875}" type="presOf" srcId="{E468B534-6D28-452D-A25A-BB142F765F92}" destId="{8F16C0FF-18FF-46C4-B707-F2D8F1D0310C}" srcOrd="0" destOrd="0" presId="urn:microsoft.com/office/officeart/2005/8/layout/process1"/>
    <dgm:cxn modelId="{ED7BBCFD-2D0E-4B7A-8BE9-C84750A7D3E1}" srcId="{F2F6FF17-F40F-4B97-8B78-4D6E65A610DF}" destId="{3709B721-23B6-4C6C-8948-5F46AC9BDB7E}" srcOrd="0" destOrd="0" parTransId="{58A058F3-658C-488F-B840-0C7952F76605}" sibTransId="{E7F16E1F-77C2-48CA-943A-34871FD58905}"/>
    <dgm:cxn modelId="{87BD8513-2F54-4F6A-8594-832594F97D79}" type="presOf" srcId="{96382E67-470A-4F59-BD14-0D225552DAC7}" destId="{D48E0563-2536-42E8-8A4F-F868849D4618}" srcOrd="0" destOrd="0" presId="urn:microsoft.com/office/officeart/2005/8/layout/process1"/>
    <dgm:cxn modelId="{9EB3FA3B-4048-4DE0-AECC-568773DDC471}" srcId="{F2F6FF17-F40F-4B97-8B78-4D6E65A610DF}" destId="{0483A5A8-77F9-43A3-AD88-64069FBB8286}" srcOrd="2" destOrd="0" parTransId="{4F7834E1-21B4-4D3F-BFC3-18D3AF97B4FE}" sibTransId="{96B85085-C347-4340-8424-7F8E48991768}"/>
    <dgm:cxn modelId="{5B7E9A89-F386-4563-8EDB-7C426FE7E38D}" type="presOf" srcId="{8861A518-5688-4CFE-B2E3-9349CB211873}" destId="{627B0883-9602-4878-93BB-FFF91328A4BE}" srcOrd="0" destOrd="0" presId="urn:microsoft.com/office/officeart/2005/8/layout/process1"/>
    <dgm:cxn modelId="{B181FF9D-040D-41AE-9759-AEAD7982E07D}" srcId="{F2F6FF17-F40F-4B97-8B78-4D6E65A610DF}" destId="{96382E67-470A-4F59-BD14-0D225552DAC7}" srcOrd="3" destOrd="0" parTransId="{D54F0D09-D08A-4505-9955-5F0E4FA87DB5}" sibTransId="{E46054BF-16DB-40E4-A55C-34029DB915C1}"/>
    <dgm:cxn modelId="{57AE1BF3-F264-4B72-B3FD-42534DD7E271}" srcId="{F2F6FF17-F40F-4B97-8B78-4D6E65A610DF}" destId="{1986977B-259E-48A4-A2D4-547F9D4E15FA}" srcOrd="1" destOrd="0" parTransId="{563D27FD-7CDB-464E-B255-EF936F257F4F}" sibTransId="{8861A518-5688-4CFE-B2E3-9349CB211873}"/>
    <dgm:cxn modelId="{4F2B078F-9CBD-48DE-B960-E582F318EDE7}" type="presOf" srcId="{96B85085-C347-4340-8424-7F8E48991768}" destId="{984A2111-253C-4F4C-A6E5-D12B466D4D77}" srcOrd="1" destOrd="0" presId="urn:microsoft.com/office/officeart/2005/8/layout/process1"/>
    <dgm:cxn modelId="{9616FD2A-A58B-456B-BAF9-9C57F9C726F0}" type="presOf" srcId="{E46054BF-16DB-40E4-A55C-34029DB915C1}" destId="{2DCC45CB-84F5-4CD8-A37A-D2EE82EB9A65}" srcOrd="1" destOrd="0" presId="urn:microsoft.com/office/officeart/2005/8/layout/process1"/>
    <dgm:cxn modelId="{BEFCFA40-DFDA-43E5-AD63-50F3B24A7DD0}" type="presParOf" srcId="{6E03FFC8-C15C-427A-B327-C4285DE78DF7}" destId="{F6E483D7-C9B4-493F-9578-B1EB3E09FF9B}" srcOrd="0" destOrd="0" presId="urn:microsoft.com/office/officeart/2005/8/layout/process1"/>
    <dgm:cxn modelId="{B50E0D22-E68D-42BF-925F-82ABD887DBD4}" type="presParOf" srcId="{6E03FFC8-C15C-427A-B327-C4285DE78DF7}" destId="{120D9723-A10F-48C7-B761-5174D13B23AC}" srcOrd="1" destOrd="0" presId="urn:microsoft.com/office/officeart/2005/8/layout/process1"/>
    <dgm:cxn modelId="{1A38CED6-2E8E-4B6A-A475-865A480AE264}" type="presParOf" srcId="{120D9723-A10F-48C7-B761-5174D13B23AC}" destId="{D11239DF-EFF0-4E57-A36D-35AE9381C83D}" srcOrd="0" destOrd="0" presId="urn:microsoft.com/office/officeart/2005/8/layout/process1"/>
    <dgm:cxn modelId="{67C720EE-2382-408E-894D-AEECC794AD75}" type="presParOf" srcId="{6E03FFC8-C15C-427A-B327-C4285DE78DF7}" destId="{CCC02462-4CB5-43D2-AC22-C935E3B6A48F}" srcOrd="2" destOrd="0" presId="urn:microsoft.com/office/officeart/2005/8/layout/process1"/>
    <dgm:cxn modelId="{6FD6B451-4712-46A1-8245-084BEB008651}" type="presParOf" srcId="{6E03FFC8-C15C-427A-B327-C4285DE78DF7}" destId="{627B0883-9602-4878-93BB-FFF91328A4BE}" srcOrd="3" destOrd="0" presId="urn:microsoft.com/office/officeart/2005/8/layout/process1"/>
    <dgm:cxn modelId="{1072E57E-12A0-4489-AF04-E50F4DDBDB55}" type="presParOf" srcId="{627B0883-9602-4878-93BB-FFF91328A4BE}" destId="{1D6AF110-8B37-4C06-9B9D-2C461C6C8432}" srcOrd="0" destOrd="0" presId="urn:microsoft.com/office/officeart/2005/8/layout/process1"/>
    <dgm:cxn modelId="{32843C11-B3A0-4CEC-BECA-79996AA5D5A9}" type="presParOf" srcId="{6E03FFC8-C15C-427A-B327-C4285DE78DF7}" destId="{E02969C2-43E5-4EE0-99CE-945A0BA94C3D}" srcOrd="4" destOrd="0" presId="urn:microsoft.com/office/officeart/2005/8/layout/process1"/>
    <dgm:cxn modelId="{0819C043-28B1-476A-B431-2BCACF548206}" type="presParOf" srcId="{6E03FFC8-C15C-427A-B327-C4285DE78DF7}" destId="{3D29BD0F-4C3C-427D-8C92-9965FD28473D}" srcOrd="5" destOrd="0" presId="urn:microsoft.com/office/officeart/2005/8/layout/process1"/>
    <dgm:cxn modelId="{463C63DB-5780-412A-8F76-0A70C3C4C81A}" type="presParOf" srcId="{3D29BD0F-4C3C-427D-8C92-9965FD28473D}" destId="{984A2111-253C-4F4C-A6E5-D12B466D4D77}" srcOrd="0" destOrd="0" presId="urn:microsoft.com/office/officeart/2005/8/layout/process1"/>
    <dgm:cxn modelId="{8F754869-3877-4E72-88D2-16B31ED6EF72}" type="presParOf" srcId="{6E03FFC8-C15C-427A-B327-C4285DE78DF7}" destId="{D48E0563-2536-42E8-8A4F-F868849D4618}" srcOrd="6" destOrd="0" presId="urn:microsoft.com/office/officeart/2005/8/layout/process1"/>
    <dgm:cxn modelId="{158945A7-9E0E-47BB-AB0F-2190576E2AA2}" type="presParOf" srcId="{6E03FFC8-C15C-427A-B327-C4285DE78DF7}" destId="{01F18124-CB4B-498A-AFCF-3DC1B2DCD264}" srcOrd="7" destOrd="0" presId="urn:microsoft.com/office/officeart/2005/8/layout/process1"/>
    <dgm:cxn modelId="{AAF803E6-9AAE-4681-9B74-5B64C185ED66}" type="presParOf" srcId="{01F18124-CB4B-498A-AFCF-3DC1B2DCD264}" destId="{2DCC45CB-84F5-4CD8-A37A-D2EE82EB9A65}" srcOrd="0" destOrd="0" presId="urn:microsoft.com/office/officeart/2005/8/layout/process1"/>
    <dgm:cxn modelId="{3A3ED623-FE57-4AB8-A1C2-E299E885751E}" type="presParOf" srcId="{6E03FFC8-C15C-427A-B327-C4285DE78DF7}" destId="{8F16C0FF-18FF-46C4-B707-F2D8F1D0310C}" srcOrd="8" destOrd="0" presId="urn:microsoft.com/office/officeart/2005/8/layout/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47E8AEE-EE41-495B-BBB0-ED639BEBF9DB}">
      <dsp:nvSpPr>
        <dsp:cNvPr id="0" name=""/>
        <dsp:cNvSpPr/>
      </dsp:nvSpPr>
      <dsp:spPr>
        <a:xfrm>
          <a:off x="5412134" y="0"/>
          <a:ext cx="1715655" cy="1203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ES" sz="1500" b="1" kern="1200" dirty="0" smtClean="0">
              <a:solidFill>
                <a:schemeClr val="bg1"/>
              </a:solidFill>
            </a:rPr>
            <a:t>Pre-</a:t>
          </a:r>
        </a:p>
        <a:p>
          <a:pPr lvl="0" algn="ctr" defTabSz="666750">
            <a:lnSpc>
              <a:spcPct val="90000"/>
            </a:lnSpc>
            <a:spcBef>
              <a:spcPct val="0"/>
            </a:spcBef>
            <a:spcAft>
              <a:spcPct val="35000"/>
            </a:spcAft>
          </a:pPr>
          <a:r>
            <a:rPr lang="es-ES" sz="1500" b="1" kern="1200" dirty="0" smtClean="0">
              <a:solidFill>
                <a:schemeClr val="bg1"/>
              </a:solidFill>
            </a:rPr>
            <a:t>Procesamiento</a:t>
          </a:r>
          <a:endParaRPr lang="es-ES" sz="1500" b="1" kern="1200" dirty="0">
            <a:solidFill>
              <a:schemeClr val="bg1"/>
            </a:solidFill>
          </a:endParaRPr>
        </a:p>
      </dsp:txBody>
      <dsp:txXfrm>
        <a:off x="5412134" y="0"/>
        <a:ext cx="1715655" cy="1203403"/>
      </dsp:txXfrm>
    </dsp:sp>
    <dsp:sp modelId="{CA9B5196-A6FB-4EE8-AA80-98332219F99E}">
      <dsp:nvSpPr>
        <dsp:cNvPr id="0" name=""/>
        <dsp:cNvSpPr/>
      </dsp:nvSpPr>
      <dsp:spPr>
        <a:xfrm>
          <a:off x="2664077" y="-274499"/>
          <a:ext cx="4822551" cy="4822551"/>
        </a:xfrm>
        <a:prstGeom prst="circularArrow">
          <a:avLst>
            <a:gd name="adj1" fmla="val 5194"/>
            <a:gd name="adj2" fmla="val 335488"/>
            <a:gd name="adj3" fmla="val 21374075"/>
            <a:gd name="adj4" fmla="val 19785493"/>
            <a:gd name="adj5" fmla="val 606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5A53565-57A6-4A19-90CA-2286993F56CA}">
      <dsp:nvSpPr>
        <dsp:cNvPr id="0" name=""/>
        <dsp:cNvSpPr/>
      </dsp:nvSpPr>
      <dsp:spPr>
        <a:xfrm>
          <a:off x="6162198" y="2276913"/>
          <a:ext cx="1642982" cy="1203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ES" sz="1500" b="1" kern="1200" dirty="0" smtClean="0">
              <a:solidFill>
                <a:schemeClr val="bg1"/>
              </a:solidFill>
            </a:rPr>
            <a:t>Procesamiento</a:t>
          </a:r>
          <a:endParaRPr lang="es-ES" sz="1500" b="1" kern="1200" dirty="0">
            <a:solidFill>
              <a:schemeClr val="bg1"/>
            </a:solidFill>
          </a:endParaRPr>
        </a:p>
      </dsp:txBody>
      <dsp:txXfrm>
        <a:off x="6162198" y="2276913"/>
        <a:ext cx="1642982" cy="1203403"/>
      </dsp:txXfrm>
    </dsp:sp>
    <dsp:sp modelId="{CB038E78-007A-44F4-B36B-E882A1F6C95D}">
      <dsp:nvSpPr>
        <dsp:cNvPr id="0" name=""/>
        <dsp:cNvSpPr/>
      </dsp:nvSpPr>
      <dsp:spPr>
        <a:xfrm>
          <a:off x="2732442" y="-229770"/>
          <a:ext cx="4822551" cy="4822551"/>
        </a:xfrm>
        <a:prstGeom prst="circularArrow">
          <a:avLst>
            <a:gd name="adj1" fmla="val 5194"/>
            <a:gd name="adj2" fmla="val 335488"/>
            <a:gd name="adj3" fmla="val 3877412"/>
            <a:gd name="adj4" fmla="val 2576212"/>
            <a:gd name="adj5" fmla="val 606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CB329D8-9BA2-4446-B51E-92398DD07C05}">
      <dsp:nvSpPr>
        <dsp:cNvPr id="0" name=""/>
        <dsp:cNvSpPr/>
      </dsp:nvSpPr>
      <dsp:spPr>
        <a:xfrm>
          <a:off x="4236276" y="3604012"/>
          <a:ext cx="1652717" cy="1203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ES" sz="1500" b="1" kern="1200" dirty="0" smtClean="0">
              <a:solidFill>
                <a:schemeClr val="bg1"/>
              </a:solidFill>
            </a:rPr>
            <a:t>Post-</a:t>
          </a:r>
        </a:p>
        <a:p>
          <a:pPr lvl="0" algn="ctr" defTabSz="666750">
            <a:lnSpc>
              <a:spcPct val="90000"/>
            </a:lnSpc>
            <a:spcBef>
              <a:spcPct val="0"/>
            </a:spcBef>
            <a:spcAft>
              <a:spcPct val="35000"/>
            </a:spcAft>
          </a:pPr>
          <a:r>
            <a:rPr lang="es-ES" sz="1500" b="1" kern="1200" dirty="0" smtClean="0">
              <a:solidFill>
                <a:schemeClr val="bg1"/>
              </a:solidFill>
            </a:rPr>
            <a:t>Procesamiento</a:t>
          </a:r>
          <a:endParaRPr lang="es-ES" sz="1500" b="1" kern="1200" dirty="0">
            <a:solidFill>
              <a:schemeClr val="bg1"/>
            </a:solidFill>
          </a:endParaRPr>
        </a:p>
      </dsp:txBody>
      <dsp:txXfrm>
        <a:off x="4236276" y="3604012"/>
        <a:ext cx="1652717" cy="1203403"/>
      </dsp:txXfrm>
    </dsp:sp>
    <dsp:sp modelId="{963C273D-A4B1-4E3D-A2B9-68196562729C}">
      <dsp:nvSpPr>
        <dsp:cNvPr id="0" name=""/>
        <dsp:cNvSpPr/>
      </dsp:nvSpPr>
      <dsp:spPr>
        <a:xfrm>
          <a:off x="2708600" y="-238151"/>
          <a:ext cx="4822551" cy="4822551"/>
        </a:xfrm>
        <a:prstGeom prst="circularArrow">
          <a:avLst>
            <a:gd name="adj1" fmla="val 5194"/>
            <a:gd name="adj2" fmla="val 335488"/>
            <a:gd name="adj3" fmla="val 8107919"/>
            <a:gd name="adj4" fmla="val 6842847"/>
            <a:gd name="adj5" fmla="val 606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B188193-FDBA-49AB-BFEC-6D188CF8FEB7}">
      <dsp:nvSpPr>
        <dsp:cNvPr id="0" name=""/>
        <dsp:cNvSpPr/>
      </dsp:nvSpPr>
      <dsp:spPr>
        <a:xfrm>
          <a:off x="2475680" y="2276909"/>
          <a:ext cx="1393047" cy="1203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ES" sz="1500" b="1" kern="1200" dirty="0" smtClean="0">
              <a:solidFill>
                <a:schemeClr val="bg1"/>
              </a:solidFill>
            </a:rPr>
            <a:t>Presentar resultados</a:t>
          </a:r>
          <a:endParaRPr lang="es-ES" sz="1500" b="1" kern="1200" dirty="0">
            <a:solidFill>
              <a:schemeClr val="bg1"/>
            </a:solidFill>
          </a:endParaRPr>
        </a:p>
      </dsp:txBody>
      <dsp:txXfrm>
        <a:off x="2475680" y="2276909"/>
        <a:ext cx="1393047" cy="1203403"/>
      </dsp:txXfrm>
    </dsp:sp>
    <dsp:sp modelId="{10B43838-A47C-414C-A8AE-AF8201A8B0A4}">
      <dsp:nvSpPr>
        <dsp:cNvPr id="0" name=""/>
        <dsp:cNvSpPr/>
      </dsp:nvSpPr>
      <dsp:spPr>
        <a:xfrm>
          <a:off x="2663422" y="-270059"/>
          <a:ext cx="4517697" cy="4517697"/>
        </a:xfrm>
        <a:prstGeom prst="circularArrow">
          <a:avLst>
            <a:gd name="adj1" fmla="val 5194"/>
            <a:gd name="adj2" fmla="val 335488"/>
            <a:gd name="adj3" fmla="val 12209281"/>
            <a:gd name="adj4" fmla="val 10691008"/>
            <a:gd name="adj5" fmla="val 6060"/>
          </a:avLst>
        </a:prstGeom>
        <a:no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828B44-F5D6-4E95-A849-ED006BBA3521}">
      <dsp:nvSpPr>
        <dsp:cNvPr id="0" name=""/>
        <dsp:cNvSpPr/>
      </dsp:nvSpPr>
      <dsp:spPr>
        <a:xfrm>
          <a:off x="3187823" y="35666"/>
          <a:ext cx="1393047" cy="1203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ES" sz="1500" b="1" kern="1200" dirty="0" smtClean="0">
              <a:solidFill>
                <a:schemeClr val="bg1"/>
              </a:solidFill>
            </a:rPr>
            <a:t>Proceso de recolección imágenes</a:t>
          </a:r>
          <a:endParaRPr lang="es-ES" sz="1500" b="1" kern="1200" dirty="0">
            <a:solidFill>
              <a:schemeClr val="bg1"/>
            </a:solidFill>
          </a:endParaRPr>
        </a:p>
      </dsp:txBody>
      <dsp:txXfrm>
        <a:off x="3187823" y="35666"/>
        <a:ext cx="1393047" cy="1203403"/>
      </dsp:txXfrm>
    </dsp:sp>
    <dsp:sp modelId="{7F692211-1914-4B61-AA09-1BBF2A731783}">
      <dsp:nvSpPr>
        <dsp:cNvPr id="0" name=""/>
        <dsp:cNvSpPr/>
      </dsp:nvSpPr>
      <dsp:spPr>
        <a:xfrm>
          <a:off x="2204405" y="91840"/>
          <a:ext cx="6206999" cy="4778097"/>
        </a:xfrm>
        <a:prstGeom prst="circularArrow">
          <a:avLst>
            <a:gd name="adj1" fmla="val 5194"/>
            <a:gd name="adj2" fmla="val 335488"/>
            <a:gd name="adj3" fmla="val 16141636"/>
            <a:gd name="adj4" fmla="val 15028760"/>
            <a:gd name="adj5" fmla="val 606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2D2F4C4-8B98-4B70-9957-FC1A9EE500EE}">
      <dsp:nvSpPr>
        <dsp:cNvPr id="0" name=""/>
        <dsp:cNvSpPr/>
      </dsp:nvSpPr>
      <dsp:spPr>
        <a:xfrm>
          <a:off x="9373" y="13573"/>
          <a:ext cx="1940391" cy="162385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b="1" kern="1200" dirty="0" smtClean="0"/>
            <a:t>Tomar imágenes de un repositorio</a:t>
          </a:r>
          <a:endParaRPr lang="es-ES" sz="1800" b="1" kern="1200" dirty="0"/>
        </a:p>
      </dsp:txBody>
      <dsp:txXfrm>
        <a:off x="9373" y="13573"/>
        <a:ext cx="1940391" cy="1623852"/>
      </dsp:txXfrm>
    </dsp:sp>
    <dsp:sp modelId="{69650AC5-F15E-4A67-972B-075DF186760D}">
      <dsp:nvSpPr>
        <dsp:cNvPr id="0" name=""/>
        <dsp:cNvSpPr/>
      </dsp:nvSpPr>
      <dsp:spPr>
        <a:xfrm>
          <a:off x="2143804" y="584891"/>
          <a:ext cx="411363" cy="48121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dsp:txBody>
      <dsp:txXfrm>
        <a:off x="2143804" y="584891"/>
        <a:ext cx="411363" cy="481217"/>
      </dsp:txXfrm>
    </dsp:sp>
    <dsp:sp modelId="{4CFF8871-12D2-4F6B-89E9-7D66B23B7E68}">
      <dsp:nvSpPr>
        <dsp:cNvPr id="0" name=""/>
        <dsp:cNvSpPr/>
      </dsp:nvSpPr>
      <dsp:spPr>
        <a:xfrm>
          <a:off x="2725922" y="0"/>
          <a:ext cx="1940391" cy="165100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b="1" kern="1200" dirty="0" smtClean="0"/>
            <a:t>Efectuar un </a:t>
          </a:r>
          <a:r>
            <a:rPr lang="es-ES" sz="1800" b="1" kern="1200" dirty="0" err="1" smtClean="0"/>
            <a:t>desplasplaza</a:t>
          </a:r>
          <a:r>
            <a:rPr lang="es-ES" sz="1800" b="1" kern="1200" dirty="0" smtClean="0"/>
            <a:t>- miento </a:t>
          </a:r>
          <a:r>
            <a:rPr lang="es-ES" sz="1800" b="1" kern="1200" dirty="0" smtClean="0"/>
            <a:t>en diagonal</a:t>
          </a:r>
          <a:endParaRPr lang="es-ES" sz="1800" b="1" kern="1200" dirty="0"/>
        </a:p>
      </dsp:txBody>
      <dsp:txXfrm>
        <a:off x="2725922" y="0"/>
        <a:ext cx="1940391" cy="1651000"/>
      </dsp:txXfrm>
    </dsp:sp>
    <dsp:sp modelId="{DFBC68F6-D626-4706-A587-F59C6BC23D5B}">
      <dsp:nvSpPr>
        <dsp:cNvPr id="0" name=""/>
        <dsp:cNvSpPr/>
      </dsp:nvSpPr>
      <dsp:spPr>
        <a:xfrm>
          <a:off x="4860353" y="584891"/>
          <a:ext cx="411363" cy="48121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dsp:txBody>
      <dsp:txXfrm>
        <a:off x="4860353" y="584891"/>
        <a:ext cx="411363" cy="481217"/>
      </dsp:txXfrm>
    </dsp:sp>
    <dsp:sp modelId="{5ECAD634-9498-42A8-91CF-A17E14BC7500}">
      <dsp:nvSpPr>
        <dsp:cNvPr id="0" name=""/>
        <dsp:cNvSpPr/>
      </dsp:nvSpPr>
      <dsp:spPr>
        <a:xfrm>
          <a:off x="5442470" y="20116"/>
          <a:ext cx="1940391" cy="161076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b="1" kern="1200" dirty="0" smtClean="0"/>
            <a:t>Realizar el cálculo de PIV con diferentes </a:t>
          </a:r>
          <a:r>
            <a:rPr lang="es-ES" sz="1800" b="1" kern="1200" dirty="0" err="1" smtClean="0"/>
            <a:t>configuracio</a:t>
          </a:r>
          <a:r>
            <a:rPr lang="es-ES" sz="1800" b="1" kern="1200" dirty="0" smtClean="0"/>
            <a:t>-  </a:t>
          </a:r>
          <a:r>
            <a:rPr lang="es-ES" sz="1800" b="1" kern="1200" dirty="0" err="1" smtClean="0"/>
            <a:t>nes</a:t>
          </a:r>
          <a:endParaRPr lang="es-ES" sz="1800" b="1" kern="1200" dirty="0"/>
        </a:p>
      </dsp:txBody>
      <dsp:txXfrm>
        <a:off x="5442470" y="20116"/>
        <a:ext cx="1940391" cy="1610766"/>
      </dsp:txXfrm>
    </dsp:sp>
    <dsp:sp modelId="{B6A6653D-F428-4F24-88D9-3E8ACD1AFF95}">
      <dsp:nvSpPr>
        <dsp:cNvPr id="0" name=""/>
        <dsp:cNvSpPr/>
      </dsp:nvSpPr>
      <dsp:spPr>
        <a:xfrm>
          <a:off x="7576901" y="584891"/>
          <a:ext cx="411363" cy="48121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dsp:txBody>
      <dsp:txXfrm>
        <a:off x="7576901" y="584891"/>
        <a:ext cx="411363" cy="481217"/>
      </dsp:txXfrm>
    </dsp:sp>
    <dsp:sp modelId="{66ECF59E-49FB-4A66-8385-433A0DF8E1A4}">
      <dsp:nvSpPr>
        <dsp:cNvPr id="0" name=""/>
        <dsp:cNvSpPr/>
      </dsp:nvSpPr>
      <dsp:spPr>
        <a:xfrm>
          <a:off x="8159019" y="20116"/>
          <a:ext cx="1940391" cy="161076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b="1" kern="1200" dirty="0" smtClean="0"/>
            <a:t>Obtención y análisis de los resultados</a:t>
          </a:r>
          <a:endParaRPr lang="es-ES" sz="1800" b="1" kern="1200" dirty="0"/>
        </a:p>
      </dsp:txBody>
      <dsp:txXfrm>
        <a:off x="8159019" y="20116"/>
        <a:ext cx="1940391" cy="1610766"/>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2D2F4C4-8B98-4B70-9957-FC1A9EE500EE}">
      <dsp:nvSpPr>
        <dsp:cNvPr id="0" name=""/>
        <dsp:cNvSpPr/>
      </dsp:nvSpPr>
      <dsp:spPr>
        <a:xfrm>
          <a:off x="4258" y="113945"/>
          <a:ext cx="1861842" cy="142310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b="1" kern="1200" dirty="0" smtClean="0"/>
            <a:t>Tomar imágenes de un repositorio</a:t>
          </a:r>
          <a:endParaRPr lang="es-ES" sz="1800" b="1" kern="1200" dirty="0"/>
        </a:p>
      </dsp:txBody>
      <dsp:txXfrm>
        <a:off x="4258" y="113945"/>
        <a:ext cx="1861842" cy="1423109"/>
      </dsp:txXfrm>
    </dsp:sp>
    <dsp:sp modelId="{69650AC5-F15E-4A67-972B-075DF186760D}">
      <dsp:nvSpPr>
        <dsp:cNvPr id="0" name=""/>
        <dsp:cNvSpPr/>
      </dsp:nvSpPr>
      <dsp:spPr>
        <a:xfrm>
          <a:off x="2052285" y="594631"/>
          <a:ext cx="394710" cy="46173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dsp:txBody>
      <dsp:txXfrm>
        <a:off x="2052285" y="594631"/>
        <a:ext cx="394710" cy="461737"/>
      </dsp:txXfrm>
    </dsp:sp>
    <dsp:sp modelId="{4CFF8871-12D2-4F6B-89E9-7D66B23B7E68}">
      <dsp:nvSpPr>
        <dsp:cNvPr id="0" name=""/>
        <dsp:cNvSpPr/>
      </dsp:nvSpPr>
      <dsp:spPr>
        <a:xfrm>
          <a:off x="2610838" y="113945"/>
          <a:ext cx="1861842" cy="142310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b="1" kern="1200" dirty="0" smtClean="0"/>
            <a:t>Ejecutar 13 pares de imágenes en paralelo</a:t>
          </a:r>
          <a:endParaRPr lang="es-ES" sz="1800" b="1" kern="1200" dirty="0"/>
        </a:p>
      </dsp:txBody>
      <dsp:txXfrm>
        <a:off x="2610838" y="113945"/>
        <a:ext cx="1861842" cy="1423109"/>
      </dsp:txXfrm>
    </dsp:sp>
    <dsp:sp modelId="{DFBC68F6-D626-4706-A587-F59C6BC23D5B}">
      <dsp:nvSpPr>
        <dsp:cNvPr id="0" name=""/>
        <dsp:cNvSpPr/>
      </dsp:nvSpPr>
      <dsp:spPr>
        <a:xfrm>
          <a:off x="4658865" y="594631"/>
          <a:ext cx="394710" cy="46173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dsp:txBody>
      <dsp:txXfrm>
        <a:off x="4658865" y="594631"/>
        <a:ext cx="394710" cy="461737"/>
      </dsp:txXfrm>
    </dsp:sp>
    <dsp:sp modelId="{5ECAD634-9498-42A8-91CF-A17E14BC7500}">
      <dsp:nvSpPr>
        <dsp:cNvPr id="0" name=""/>
        <dsp:cNvSpPr/>
      </dsp:nvSpPr>
      <dsp:spPr>
        <a:xfrm>
          <a:off x="5217418" y="113945"/>
          <a:ext cx="1861842" cy="142310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b="1" kern="1200" dirty="0" smtClean="0"/>
            <a:t>Obtención de tiempos de cálculo de algunas de las herramientas</a:t>
          </a:r>
          <a:endParaRPr lang="es-ES" sz="1800" b="1" kern="1200" dirty="0"/>
        </a:p>
      </dsp:txBody>
      <dsp:txXfrm>
        <a:off x="5217418" y="113945"/>
        <a:ext cx="1861842" cy="1423109"/>
      </dsp:txXfrm>
    </dsp:sp>
    <dsp:sp modelId="{B6A6653D-F428-4F24-88D9-3E8ACD1AFF95}">
      <dsp:nvSpPr>
        <dsp:cNvPr id="0" name=""/>
        <dsp:cNvSpPr/>
      </dsp:nvSpPr>
      <dsp:spPr>
        <a:xfrm>
          <a:off x="7265445" y="594631"/>
          <a:ext cx="394710" cy="46173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dsp:txBody>
      <dsp:txXfrm>
        <a:off x="7265445" y="594631"/>
        <a:ext cx="394710" cy="461737"/>
      </dsp:txXfrm>
    </dsp:sp>
    <dsp:sp modelId="{66ECF59E-49FB-4A66-8385-433A0DF8E1A4}">
      <dsp:nvSpPr>
        <dsp:cNvPr id="0" name=""/>
        <dsp:cNvSpPr/>
      </dsp:nvSpPr>
      <dsp:spPr>
        <a:xfrm>
          <a:off x="7823998" y="113945"/>
          <a:ext cx="1861842" cy="142310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b="1" kern="1200" dirty="0" smtClean="0"/>
            <a:t>Análisis de los resultados</a:t>
          </a:r>
          <a:endParaRPr lang="es-ES" sz="1800" b="1" kern="1200" dirty="0"/>
        </a:p>
      </dsp:txBody>
      <dsp:txXfrm>
        <a:off x="7823998" y="113945"/>
        <a:ext cx="1861842" cy="1423109"/>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6E483D7-C9B4-493F-9578-B1EB3E09FF9B}">
      <dsp:nvSpPr>
        <dsp:cNvPr id="0" name=""/>
        <dsp:cNvSpPr/>
      </dsp:nvSpPr>
      <dsp:spPr>
        <a:xfrm>
          <a:off x="10773" y="0"/>
          <a:ext cx="1495482" cy="13970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b="1" kern="1200" dirty="0" smtClean="0"/>
            <a:t>Confección de cavidad cúbica</a:t>
          </a:r>
          <a:endParaRPr lang="es-ES" sz="1800" b="1" kern="1200" dirty="0"/>
        </a:p>
      </dsp:txBody>
      <dsp:txXfrm>
        <a:off x="10773" y="0"/>
        <a:ext cx="1495482" cy="1397000"/>
      </dsp:txXfrm>
    </dsp:sp>
    <dsp:sp modelId="{120D9723-A10F-48C7-B761-5174D13B23AC}">
      <dsp:nvSpPr>
        <dsp:cNvPr id="0" name=""/>
        <dsp:cNvSpPr/>
      </dsp:nvSpPr>
      <dsp:spPr>
        <a:xfrm>
          <a:off x="1655803" y="513060"/>
          <a:ext cx="317042" cy="37087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s-ES" sz="1600" kern="1200"/>
        </a:p>
      </dsp:txBody>
      <dsp:txXfrm>
        <a:off x="1655803" y="513060"/>
        <a:ext cx="317042" cy="370879"/>
      </dsp:txXfrm>
    </dsp:sp>
    <dsp:sp modelId="{CCC02462-4CB5-43D2-AC22-C935E3B6A48F}">
      <dsp:nvSpPr>
        <dsp:cNvPr id="0" name=""/>
        <dsp:cNvSpPr/>
      </dsp:nvSpPr>
      <dsp:spPr>
        <a:xfrm>
          <a:off x="2104448" y="0"/>
          <a:ext cx="1657129" cy="139700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b="1" kern="1200" dirty="0" smtClean="0"/>
            <a:t>Introducción de fluido y partículas</a:t>
          </a:r>
          <a:endParaRPr lang="es-ES" sz="1800" b="1" kern="1200" dirty="0"/>
        </a:p>
      </dsp:txBody>
      <dsp:txXfrm>
        <a:off x="2104448" y="0"/>
        <a:ext cx="1657129" cy="1397000"/>
      </dsp:txXfrm>
    </dsp:sp>
    <dsp:sp modelId="{627B0883-9602-4878-93BB-FFF91328A4BE}">
      <dsp:nvSpPr>
        <dsp:cNvPr id="0" name=""/>
        <dsp:cNvSpPr/>
      </dsp:nvSpPr>
      <dsp:spPr>
        <a:xfrm>
          <a:off x="3937811" y="513060"/>
          <a:ext cx="373615" cy="37087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s-ES" sz="1600" kern="1200"/>
        </a:p>
      </dsp:txBody>
      <dsp:txXfrm>
        <a:off x="3937811" y="513060"/>
        <a:ext cx="373615" cy="370879"/>
      </dsp:txXfrm>
    </dsp:sp>
    <dsp:sp modelId="{E02969C2-43E5-4EE0-99CE-945A0BA94C3D}">
      <dsp:nvSpPr>
        <dsp:cNvPr id="0" name=""/>
        <dsp:cNvSpPr/>
      </dsp:nvSpPr>
      <dsp:spPr>
        <a:xfrm>
          <a:off x="4466512" y="0"/>
          <a:ext cx="1678305" cy="13970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b="1" kern="1200" dirty="0" smtClean="0"/>
            <a:t>Aplicar diferencia de temperatura</a:t>
          </a:r>
          <a:endParaRPr lang="es-ES" sz="1800" b="1" kern="1200" dirty="0"/>
        </a:p>
      </dsp:txBody>
      <dsp:txXfrm>
        <a:off x="4466512" y="0"/>
        <a:ext cx="1678305" cy="1397000"/>
      </dsp:txXfrm>
    </dsp:sp>
    <dsp:sp modelId="{3D29BD0F-4C3C-427D-8C92-9965FD28473D}">
      <dsp:nvSpPr>
        <dsp:cNvPr id="0" name=""/>
        <dsp:cNvSpPr/>
      </dsp:nvSpPr>
      <dsp:spPr>
        <a:xfrm>
          <a:off x="6267680" y="513060"/>
          <a:ext cx="260469" cy="37087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s-ES" sz="1600" kern="1200"/>
        </a:p>
      </dsp:txBody>
      <dsp:txXfrm>
        <a:off x="6267680" y="513060"/>
        <a:ext cx="260469" cy="370879"/>
      </dsp:txXfrm>
    </dsp:sp>
    <dsp:sp modelId="{D48E0563-2536-42E8-8A4F-F868849D4618}">
      <dsp:nvSpPr>
        <dsp:cNvPr id="0" name=""/>
        <dsp:cNvSpPr/>
      </dsp:nvSpPr>
      <dsp:spPr>
        <a:xfrm>
          <a:off x="6636268" y="0"/>
          <a:ext cx="1495482" cy="139700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b="1" kern="1200" dirty="0" smtClean="0"/>
            <a:t>Ejecutar PIV con diferentes </a:t>
          </a:r>
          <a:r>
            <a:rPr lang="es-ES" sz="1800" b="1" kern="1200" dirty="0" smtClean="0"/>
            <a:t>configura- </a:t>
          </a:r>
          <a:r>
            <a:rPr lang="es-ES" sz="1800" b="1" kern="1200" dirty="0" err="1" smtClean="0"/>
            <a:t>ciones</a:t>
          </a:r>
          <a:endParaRPr lang="es-ES" sz="1800" b="1" kern="1200" dirty="0"/>
        </a:p>
      </dsp:txBody>
      <dsp:txXfrm>
        <a:off x="6636268" y="0"/>
        <a:ext cx="1495482" cy="1397000"/>
      </dsp:txXfrm>
    </dsp:sp>
    <dsp:sp modelId="{01F18124-CB4B-498A-AFCF-3DC1B2DCD264}">
      <dsp:nvSpPr>
        <dsp:cNvPr id="0" name=""/>
        <dsp:cNvSpPr/>
      </dsp:nvSpPr>
      <dsp:spPr>
        <a:xfrm>
          <a:off x="8281299" y="513060"/>
          <a:ext cx="317042" cy="37087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s-ES" sz="1600" kern="1200"/>
        </a:p>
      </dsp:txBody>
      <dsp:txXfrm>
        <a:off x="8281299" y="513060"/>
        <a:ext cx="317042" cy="370879"/>
      </dsp:txXfrm>
    </dsp:sp>
    <dsp:sp modelId="{8F16C0FF-18FF-46C4-B707-F2D8F1D0310C}">
      <dsp:nvSpPr>
        <dsp:cNvPr id="0" name=""/>
        <dsp:cNvSpPr/>
      </dsp:nvSpPr>
      <dsp:spPr>
        <a:xfrm>
          <a:off x="8729944" y="0"/>
          <a:ext cx="1495482" cy="139700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b="1" kern="1200" dirty="0" smtClean="0"/>
            <a:t>Analizar los resultados</a:t>
          </a:r>
          <a:endParaRPr lang="es-ES" sz="1800" b="1" kern="1200" dirty="0"/>
        </a:p>
      </dsp:txBody>
      <dsp:txXfrm>
        <a:off x="8729944" y="0"/>
        <a:ext cx="1495482" cy="139700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6E483D7-C9B4-493F-9578-B1EB3E09FF9B}">
      <dsp:nvSpPr>
        <dsp:cNvPr id="0" name=""/>
        <dsp:cNvSpPr/>
      </dsp:nvSpPr>
      <dsp:spPr>
        <a:xfrm>
          <a:off x="8745" y="122182"/>
          <a:ext cx="1968734" cy="115263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b="1" kern="1200" dirty="0" smtClean="0"/>
            <a:t>Configuración del canal, laser y cámara para el experimento</a:t>
          </a:r>
          <a:endParaRPr lang="es-ES" sz="1800" b="1" kern="1200" dirty="0"/>
        </a:p>
      </dsp:txBody>
      <dsp:txXfrm>
        <a:off x="8745" y="122182"/>
        <a:ext cx="1968734" cy="1152634"/>
      </dsp:txXfrm>
    </dsp:sp>
    <dsp:sp modelId="{120D9723-A10F-48C7-B761-5174D13B23AC}">
      <dsp:nvSpPr>
        <dsp:cNvPr id="0" name=""/>
        <dsp:cNvSpPr/>
      </dsp:nvSpPr>
      <dsp:spPr>
        <a:xfrm>
          <a:off x="2159551" y="472731"/>
          <a:ext cx="385990" cy="4515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s-ES" sz="2000" kern="1200"/>
        </a:p>
      </dsp:txBody>
      <dsp:txXfrm>
        <a:off x="2159551" y="472731"/>
        <a:ext cx="385990" cy="451536"/>
      </dsp:txXfrm>
    </dsp:sp>
    <dsp:sp modelId="{CCC02462-4CB5-43D2-AC22-C935E3B6A48F}">
      <dsp:nvSpPr>
        <dsp:cNvPr id="0" name=""/>
        <dsp:cNvSpPr/>
      </dsp:nvSpPr>
      <dsp:spPr>
        <a:xfrm>
          <a:off x="2705764" y="122182"/>
          <a:ext cx="1820710" cy="115263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b="1" kern="1200" dirty="0" smtClean="0"/>
            <a:t>Introducción de fluido y partículas</a:t>
          </a:r>
          <a:endParaRPr lang="es-ES" sz="1800" b="1" kern="1200" dirty="0"/>
        </a:p>
      </dsp:txBody>
      <dsp:txXfrm>
        <a:off x="2705764" y="122182"/>
        <a:ext cx="1820710" cy="1152634"/>
      </dsp:txXfrm>
    </dsp:sp>
    <dsp:sp modelId="{627B0883-9602-4878-93BB-FFF91328A4BE}">
      <dsp:nvSpPr>
        <dsp:cNvPr id="0" name=""/>
        <dsp:cNvSpPr/>
      </dsp:nvSpPr>
      <dsp:spPr>
        <a:xfrm>
          <a:off x="4741035" y="472731"/>
          <a:ext cx="454866" cy="4515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s-ES" sz="2000" kern="1200"/>
        </a:p>
      </dsp:txBody>
      <dsp:txXfrm>
        <a:off x="4741035" y="472731"/>
        <a:ext cx="454866" cy="451536"/>
      </dsp:txXfrm>
    </dsp:sp>
    <dsp:sp modelId="{E02969C2-43E5-4EE0-99CE-945A0BA94C3D}">
      <dsp:nvSpPr>
        <dsp:cNvPr id="0" name=""/>
        <dsp:cNvSpPr/>
      </dsp:nvSpPr>
      <dsp:spPr>
        <a:xfrm>
          <a:off x="5384715" y="122182"/>
          <a:ext cx="1411014" cy="115263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b="1" kern="1200" dirty="0" smtClean="0"/>
            <a:t>Captura de las imágenes</a:t>
          </a:r>
          <a:endParaRPr lang="es-ES" sz="1800" b="1" kern="1200" dirty="0"/>
        </a:p>
      </dsp:txBody>
      <dsp:txXfrm>
        <a:off x="5384715" y="122182"/>
        <a:ext cx="1411014" cy="1152634"/>
      </dsp:txXfrm>
    </dsp:sp>
    <dsp:sp modelId="{3D29BD0F-4C3C-427D-8C92-9965FD28473D}">
      <dsp:nvSpPr>
        <dsp:cNvPr id="0" name=""/>
        <dsp:cNvSpPr/>
      </dsp:nvSpPr>
      <dsp:spPr>
        <a:xfrm>
          <a:off x="6945312" y="472731"/>
          <a:ext cx="317114" cy="4515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s-ES" sz="2000" kern="1200"/>
        </a:p>
      </dsp:txBody>
      <dsp:txXfrm>
        <a:off x="6945312" y="472731"/>
        <a:ext cx="317114" cy="451536"/>
      </dsp:txXfrm>
    </dsp:sp>
    <dsp:sp modelId="{D48E0563-2536-42E8-8A4F-F868849D4618}">
      <dsp:nvSpPr>
        <dsp:cNvPr id="0" name=""/>
        <dsp:cNvSpPr/>
      </dsp:nvSpPr>
      <dsp:spPr>
        <a:xfrm>
          <a:off x="7394059" y="122182"/>
          <a:ext cx="2009955" cy="115263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b="1" kern="1200" dirty="0" smtClean="0"/>
            <a:t>Ejecutar PIV con diferentes configuraciones</a:t>
          </a:r>
          <a:endParaRPr lang="es-ES" sz="1800" b="1" kern="1200" dirty="0"/>
        </a:p>
      </dsp:txBody>
      <dsp:txXfrm>
        <a:off x="7394059" y="122182"/>
        <a:ext cx="2009955" cy="1152634"/>
      </dsp:txXfrm>
    </dsp:sp>
    <dsp:sp modelId="{01F18124-CB4B-498A-AFCF-3DC1B2DCD264}">
      <dsp:nvSpPr>
        <dsp:cNvPr id="0" name=""/>
        <dsp:cNvSpPr/>
      </dsp:nvSpPr>
      <dsp:spPr>
        <a:xfrm>
          <a:off x="9586086" y="472731"/>
          <a:ext cx="385990" cy="4515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s-ES" sz="2000" kern="1200"/>
        </a:p>
      </dsp:txBody>
      <dsp:txXfrm>
        <a:off x="9586086" y="472731"/>
        <a:ext cx="385990" cy="451536"/>
      </dsp:txXfrm>
    </dsp:sp>
    <dsp:sp modelId="{8F16C0FF-18FF-46C4-B707-F2D8F1D0310C}">
      <dsp:nvSpPr>
        <dsp:cNvPr id="0" name=""/>
        <dsp:cNvSpPr/>
      </dsp:nvSpPr>
      <dsp:spPr>
        <a:xfrm>
          <a:off x="10132299" y="122182"/>
          <a:ext cx="1596253" cy="115263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b="1" kern="1200" dirty="0" smtClean="0"/>
            <a:t>Analizar los resultados</a:t>
          </a:r>
          <a:endParaRPr lang="es-ES" sz="1800" b="1" kern="1200" dirty="0"/>
        </a:p>
      </dsp:txBody>
      <dsp:txXfrm>
        <a:off x="10132299" y="122182"/>
        <a:ext cx="1596253" cy="1152634"/>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3D5444-F62C-42C3-A75A-D9DBA807730F}" type="datetimeFigureOut">
              <a:rPr lang="en-US" smtClean="0"/>
              <a:pPr/>
              <a:t>12/18/2015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A4F617-7A30-41D4-AB86-5D833C98E18B}" type="slidenum">
              <a:rPr lang="en-US" smtClean="0"/>
              <a:pPr/>
              <a:t>‹Nº›</a:t>
            </a:fld>
            <a:endParaRPr lang="en-US"/>
          </a:p>
        </p:txBody>
      </p:sp>
    </p:spTree>
    <p:extLst>
      <p:ext uri="{BB962C8B-B14F-4D97-AF65-F5344CB8AC3E}">
        <p14:creationId xmlns:p14="http://schemas.microsoft.com/office/powerpoint/2010/main" xmlns="" val="994624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AA1FA-7B6A-47D2-8D61-F225D71B51FF}" type="datetimeFigureOut">
              <a:rPr lang="en-US" smtClean="0"/>
              <a:pPr/>
              <a:t>12/18/2015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A179D-2D27-49E2-B022-8EDDA2EFE682}" type="slidenum">
              <a:rPr lang="en-US" smtClean="0"/>
              <a:pPr/>
              <a:t>‹Nº›</a:t>
            </a:fld>
            <a:endParaRPr lang="en-US"/>
          </a:p>
        </p:txBody>
      </p:sp>
    </p:spTree>
    <p:extLst>
      <p:ext uri="{BB962C8B-B14F-4D97-AF65-F5344CB8AC3E}">
        <p14:creationId xmlns:p14="http://schemas.microsoft.com/office/powerpoint/2010/main" xmlns="" val="117460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1B9A179D-2D27-49E2-B022-8EDDA2EFE682}" type="slidenum">
              <a:rPr lang="en-US" smtClean="0"/>
              <a:pPr/>
              <a:t>1</a:t>
            </a:fld>
            <a:endParaRPr lang="en-US"/>
          </a:p>
        </p:txBody>
      </p:sp>
    </p:spTree>
    <p:extLst>
      <p:ext uri="{BB962C8B-B14F-4D97-AF65-F5344CB8AC3E}">
        <p14:creationId xmlns:p14="http://schemas.microsoft.com/office/powerpoint/2010/main" xmlns="" val="301215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Una vez comprendido el</a:t>
            </a:r>
            <a:r>
              <a:rPr lang="es-ES" baseline="0" dirty="0" smtClean="0"/>
              <a:t> funcionamiento de PIV y cada una de sus etapas, se procedió a realizar un relevamiento de las herramientas de software libre existentes de acuerdo con las características que las mismas ofrecen. </a:t>
            </a:r>
            <a:r>
              <a:rPr lang="es-ES" baseline="0" dirty="0" err="1" smtClean="0"/>
              <a:t>Aca</a:t>
            </a:r>
            <a:r>
              <a:rPr lang="es-ES" baseline="0" dirty="0" smtClean="0"/>
              <a:t> se puede observar un cuadro comparativo de cada una de las herramientas y las funcionalidades que las mismas proveen. A grandes rasgos se puede observar que ninguna de las herramientas poseen </a:t>
            </a:r>
            <a:r>
              <a:rPr lang="es-ES" baseline="0" dirty="0" err="1" smtClean="0"/>
              <a:t>preprocesamiento</a:t>
            </a:r>
            <a:r>
              <a:rPr lang="es-ES" baseline="0" dirty="0" smtClean="0"/>
              <a:t>, es decir que se debe seleccionar una herramienta aparte para realizarlo, las celdas de la tabla marcadas con verde son aspectos positivos mientras que las rojas son aspectos negativos. En general se puede observar que ninguna de las herramientas posee todas las funcionalidades, pero si observamos en todas las filas existe una celda verde, es decir que dicha funcionalidad se encuentra representada por al menos una herramienta. De aquí surge nuestra </a:t>
            </a:r>
            <a:r>
              <a:rPr lang="es-ES" baseline="0" dirty="0" err="1" smtClean="0"/>
              <a:t>motivacion</a:t>
            </a:r>
            <a:endParaRPr lang="es-AR" dirty="0"/>
          </a:p>
        </p:txBody>
      </p:sp>
      <p:sp>
        <p:nvSpPr>
          <p:cNvPr id="4" name="Marcador de número de diapositiva 3"/>
          <p:cNvSpPr>
            <a:spLocks noGrp="1"/>
          </p:cNvSpPr>
          <p:nvPr>
            <p:ph type="sldNum" sz="quarter" idx="10"/>
          </p:nvPr>
        </p:nvSpPr>
        <p:spPr/>
        <p:txBody>
          <a:bodyPr/>
          <a:lstStyle/>
          <a:p>
            <a:fld id="{1B9A179D-2D27-49E2-B022-8EDDA2EFE682}" type="slidenum">
              <a:rPr lang="en-US" smtClean="0"/>
              <a:pPr/>
              <a:t>13</a:t>
            </a:fld>
            <a:endParaRPr lang="en-US"/>
          </a:p>
        </p:txBody>
      </p:sp>
    </p:spTree>
    <p:extLst>
      <p:ext uri="{BB962C8B-B14F-4D97-AF65-F5344CB8AC3E}">
        <p14:creationId xmlns:p14="http://schemas.microsoft.com/office/powerpoint/2010/main" xmlns="" val="252892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Cuando comenzamos con la infestación del tema y el relevamiento de las herramientas notamos que debíamos</a:t>
            </a:r>
            <a:r>
              <a:rPr lang="es-ES" baseline="0" dirty="0" smtClean="0"/>
              <a:t> utilizar las herramientas de a cuerda a la naturaleza de estudio, o utilizar múltiples de ellas para cubrir las necesidades, por ejemplo utilizar ImageJ para realizar el </a:t>
            </a:r>
            <a:r>
              <a:rPr lang="es-ES" baseline="0" dirty="0" err="1" smtClean="0"/>
              <a:t>preprocesamiento</a:t>
            </a:r>
            <a:r>
              <a:rPr lang="es-ES" baseline="0" dirty="0" smtClean="0"/>
              <a:t>, e introducir esa imagen de salida en otra herramientas para hacer el calculo PIV. A partir de esto nos planteamos como objetivo</a:t>
            </a:r>
            <a:endParaRPr lang="es-AR" dirty="0"/>
          </a:p>
        </p:txBody>
      </p:sp>
      <p:sp>
        <p:nvSpPr>
          <p:cNvPr id="4" name="Marcador de número de diapositiva 3"/>
          <p:cNvSpPr>
            <a:spLocks noGrp="1"/>
          </p:cNvSpPr>
          <p:nvPr>
            <p:ph type="sldNum" sz="quarter" idx="10"/>
          </p:nvPr>
        </p:nvSpPr>
        <p:spPr/>
        <p:txBody>
          <a:bodyPr/>
          <a:lstStyle/>
          <a:p>
            <a:fld id="{1B9A179D-2D27-49E2-B022-8EDDA2EFE682}" type="slidenum">
              <a:rPr lang="en-US" smtClean="0"/>
              <a:pPr/>
              <a:t>14</a:t>
            </a:fld>
            <a:endParaRPr lang="en-US"/>
          </a:p>
        </p:txBody>
      </p:sp>
    </p:spTree>
    <p:extLst>
      <p:ext uri="{BB962C8B-B14F-4D97-AF65-F5344CB8AC3E}">
        <p14:creationId xmlns:p14="http://schemas.microsoft.com/office/powerpoint/2010/main" xmlns="" val="3082774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Contar con una herramienta</a:t>
            </a:r>
            <a:r>
              <a:rPr lang="es-ES" baseline="0" dirty="0" smtClean="0"/>
              <a:t> extensible que permita incorporar fácilmente nuevas funcionalidades para cada etapa de PIV, dando la posibilidad de combinar las diferentes funcionalidades de las diferentes herramientas, </a:t>
            </a:r>
            <a:r>
              <a:rPr lang="es-ES" baseline="0" dirty="0" err="1" smtClean="0"/>
              <a:t>brindandlo</a:t>
            </a:r>
            <a:r>
              <a:rPr lang="es-ES" baseline="0" dirty="0" smtClean="0"/>
              <a:t> al usuario un </a:t>
            </a:r>
            <a:r>
              <a:rPr lang="es-ES" baseline="0" dirty="0" err="1" smtClean="0"/>
              <a:t>un</a:t>
            </a:r>
            <a:r>
              <a:rPr lang="es-ES" baseline="0" dirty="0" smtClean="0"/>
              <a:t> abanico completo que permita no tener que tomar la decisión de que herramienta utilizar, dándole al sistema una mayor usabilidad</a:t>
            </a:r>
            <a:endParaRPr lang="es-AR" dirty="0"/>
          </a:p>
        </p:txBody>
      </p:sp>
      <p:sp>
        <p:nvSpPr>
          <p:cNvPr id="4" name="Marcador de número de diapositiva 3"/>
          <p:cNvSpPr>
            <a:spLocks noGrp="1"/>
          </p:cNvSpPr>
          <p:nvPr>
            <p:ph type="sldNum" sz="quarter" idx="10"/>
          </p:nvPr>
        </p:nvSpPr>
        <p:spPr/>
        <p:txBody>
          <a:bodyPr/>
          <a:lstStyle/>
          <a:p>
            <a:fld id="{1B9A179D-2D27-49E2-B022-8EDDA2EFE682}" type="slidenum">
              <a:rPr lang="en-US" smtClean="0"/>
              <a:pPr/>
              <a:t>15</a:t>
            </a:fld>
            <a:endParaRPr lang="en-US"/>
          </a:p>
        </p:txBody>
      </p:sp>
    </p:spTree>
    <p:extLst>
      <p:ext uri="{BB962C8B-B14F-4D97-AF65-F5344CB8AC3E}">
        <p14:creationId xmlns:p14="http://schemas.microsoft.com/office/powerpoint/2010/main" xmlns="" val="2355962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Lo que propusimos en la realización de esta tesis fue el desarrollo de una capa de abstracción que brinde</a:t>
            </a:r>
            <a:r>
              <a:rPr lang="es-ES" baseline="0" dirty="0" smtClean="0"/>
              <a:t> mecanismos para la agregación de nuevas funcionalidades, proveyendo una interfaz uniforme a la cual se deben adaptar cada una de las herramientas a ser incorporada</a:t>
            </a:r>
            <a:endParaRPr lang="es-AR" dirty="0"/>
          </a:p>
        </p:txBody>
      </p:sp>
      <p:sp>
        <p:nvSpPr>
          <p:cNvPr id="4" name="Marcador de número de diapositiva 3"/>
          <p:cNvSpPr>
            <a:spLocks noGrp="1"/>
          </p:cNvSpPr>
          <p:nvPr>
            <p:ph type="sldNum" sz="quarter" idx="10"/>
          </p:nvPr>
        </p:nvSpPr>
        <p:spPr/>
        <p:txBody>
          <a:bodyPr/>
          <a:lstStyle/>
          <a:p>
            <a:fld id="{1B9A179D-2D27-49E2-B022-8EDDA2EFE682}" type="slidenum">
              <a:rPr lang="en-US" smtClean="0"/>
              <a:pPr/>
              <a:t>17</a:t>
            </a:fld>
            <a:endParaRPr lang="en-US"/>
          </a:p>
        </p:txBody>
      </p:sp>
    </p:spTree>
    <p:extLst>
      <p:ext uri="{BB962C8B-B14F-4D97-AF65-F5344CB8AC3E}">
        <p14:creationId xmlns:p14="http://schemas.microsoft.com/office/powerpoint/2010/main" xmlns="" val="3394814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Para</a:t>
            </a:r>
            <a:r>
              <a:rPr lang="es-ES" baseline="0" dirty="0" smtClean="0"/>
              <a:t> ello se definieron tres componentes que interactúan con la arquitectura propuesta. En primer lugar son los filtros que representan las funcionalidades de cada herramienta, son los que efectúan el procesamiento de cada elemento procesable obteniendo como resultado un nuevo elemento procesable. Estos elementos hacen referencia a imágenes, para el caso de la entrada y salida de la etapa de pre procesamiento y de mapas de vectores para las etapas posteriores al procesamiento PIV. Una etapa se corresponde con un conjunto de funcionalidades o filtro cuya entrada y salida son los mismos elementos procesables respectivamente.</a:t>
            </a:r>
            <a:endParaRPr lang="es-AR" dirty="0"/>
          </a:p>
        </p:txBody>
      </p:sp>
      <p:sp>
        <p:nvSpPr>
          <p:cNvPr id="4" name="Marcador de número de diapositiva 3"/>
          <p:cNvSpPr>
            <a:spLocks noGrp="1"/>
          </p:cNvSpPr>
          <p:nvPr>
            <p:ph type="sldNum" sz="quarter" idx="10"/>
          </p:nvPr>
        </p:nvSpPr>
        <p:spPr/>
        <p:txBody>
          <a:bodyPr/>
          <a:lstStyle/>
          <a:p>
            <a:fld id="{1B9A179D-2D27-49E2-B022-8EDDA2EFE682}" type="slidenum">
              <a:rPr lang="en-US" smtClean="0"/>
              <a:pPr/>
              <a:t>18</a:t>
            </a:fld>
            <a:endParaRPr lang="en-US"/>
          </a:p>
        </p:txBody>
      </p:sp>
    </p:spTree>
    <p:extLst>
      <p:ext uri="{BB962C8B-B14F-4D97-AF65-F5344CB8AC3E}">
        <p14:creationId xmlns:p14="http://schemas.microsoft.com/office/powerpoint/2010/main" xmlns="" val="555517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Teniendo en cuenta el modo en que se planteo el problema se decidió utilizar</a:t>
            </a:r>
            <a:r>
              <a:rPr lang="es-ES" baseline="0" dirty="0" smtClean="0"/>
              <a:t> una arquitectura basada en pipes and Filters, ya que nos permitió dividir el sistema en varias etapas de procesamiento, y paralelizar la ejecución de los filtros evitando que los filtros de las etapas deban quedar a la espera innecesariamente cuando ya tiene los datos disponibles para comenzar a ejecutar. En la siguiente figura se puede observar como se ejecutan los diferentes filtros de cada una de las etapas. Suponiendo un estado inicial en donde los elementos se encuentran en el buffer, como se observa en la figura, cada filtro toma el elemento que le corresponde. Para ello cabe aclarar que cada filtro sabe que elemento del buffer debe tomar y donde lo tiene que guardar. Mientras que estos filtros procesan los demás se quedan esperando que lleguen todos sus elementos al buffer y realizan el mismo proceso, logrando así una </a:t>
            </a:r>
            <a:r>
              <a:rPr lang="es-ES" baseline="0" dirty="0" err="1" smtClean="0"/>
              <a:t>paralelización</a:t>
            </a:r>
            <a:r>
              <a:rPr lang="es-ES" baseline="0" dirty="0" smtClean="0"/>
              <a:t> a nivel de filtro</a:t>
            </a:r>
            <a:endParaRPr lang="es-AR" dirty="0"/>
          </a:p>
        </p:txBody>
      </p:sp>
      <p:sp>
        <p:nvSpPr>
          <p:cNvPr id="4" name="Marcador de número de diapositiva 3"/>
          <p:cNvSpPr>
            <a:spLocks noGrp="1"/>
          </p:cNvSpPr>
          <p:nvPr>
            <p:ph type="sldNum" sz="quarter" idx="10"/>
          </p:nvPr>
        </p:nvSpPr>
        <p:spPr/>
        <p:txBody>
          <a:bodyPr/>
          <a:lstStyle/>
          <a:p>
            <a:fld id="{1B9A179D-2D27-49E2-B022-8EDDA2EFE682}" type="slidenum">
              <a:rPr lang="en-US" smtClean="0"/>
              <a:pPr/>
              <a:t>19</a:t>
            </a:fld>
            <a:endParaRPr lang="en-US"/>
          </a:p>
        </p:txBody>
      </p:sp>
    </p:spTree>
    <p:extLst>
      <p:ext uri="{BB962C8B-B14F-4D97-AF65-F5344CB8AC3E}">
        <p14:creationId xmlns:p14="http://schemas.microsoft.com/office/powerpoint/2010/main" xmlns="" val="2164660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Cuando</a:t>
            </a:r>
            <a:r>
              <a:rPr lang="es-ES" baseline="0" dirty="0" smtClean="0"/>
              <a:t> se realizo el relevamiento de las herramientas, se notó que muchas veces se querían repetir las ejecuciones con diferentes configuraciones, por lo que cada una de las herramientas relevadas realizaba el procesamiento completo, situación que para imágenes de gran tamaño tenia mucho costo en términos de tiempo y se quería evitar. Por ejemplo se realizaba un procesamiento PIV y a ese resultado se le quería observar el resultado para </a:t>
            </a:r>
            <a:r>
              <a:rPr lang="es-ES" baseline="0" dirty="0" err="1" smtClean="0"/>
              <a:t>multiples</a:t>
            </a:r>
            <a:r>
              <a:rPr lang="es-ES" baseline="0" dirty="0" smtClean="0"/>
              <a:t> filtros de </a:t>
            </a:r>
            <a:r>
              <a:rPr lang="es-ES" baseline="0" dirty="0" err="1" smtClean="0"/>
              <a:t>postprocesamieto</a:t>
            </a:r>
            <a:r>
              <a:rPr lang="es-ES" baseline="0" dirty="0" smtClean="0"/>
              <a:t>. Ante esta situación se </a:t>
            </a:r>
            <a:r>
              <a:rPr lang="es-ES" baseline="0" dirty="0" err="1" smtClean="0"/>
              <a:t>decidio</a:t>
            </a:r>
            <a:r>
              <a:rPr lang="es-ES" baseline="0" dirty="0" smtClean="0"/>
              <a:t> implementar una cache que guarda N resultados ya calculados con anterioridad con el objetivo de evitar etapas del procesamiento calculadas con anterioridad por ejemplo, una vez que se obtiene la configuración del </a:t>
            </a:r>
            <a:r>
              <a:rPr lang="es-ES" baseline="0" dirty="0" err="1" smtClean="0"/>
              <a:t>preprocesamiento</a:t>
            </a:r>
            <a:r>
              <a:rPr lang="es-ES" baseline="0" dirty="0" smtClean="0"/>
              <a:t> deseado, evitar el recalculo de dichos filtros, realizando solo las etapas posteriores.</a:t>
            </a:r>
            <a:endParaRPr lang="es-AR" dirty="0"/>
          </a:p>
        </p:txBody>
      </p:sp>
      <p:sp>
        <p:nvSpPr>
          <p:cNvPr id="4" name="Marcador de número de diapositiva 3"/>
          <p:cNvSpPr>
            <a:spLocks noGrp="1"/>
          </p:cNvSpPr>
          <p:nvPr>
            <p:ph type="sldNum" sz="quarter" idx="10"/>
          </p:nvPr>
        </p:nvSpPr>
        <p:spPr/>
        <p:txBody>
          <a:bodyPr/>
          <a:lstStyle/>
          <a:p>
            <a:fld id="{1B9A179D-2D27-49E2-B022-8EDDA2EFE682}" type="slidenum">
              <a:rPr lang="en-US" smtClean="0"/>
              <a:pPr/>
              <a:t>20</a:t>
            </a:fld>
            <a:endParaRPr lang="en-US"/>
          </a:p>
        </p:txBody>
      </p:sp>
    </p:spTree>
    <p:extLst>
      <p:ext uri="{BB962C8B-B14F-4D97-AF65-F5344CB8AC3E}">
        <p14:creationId xmlns:p14="http://schemas.microsoft.com/office/powerpoint/2010/main" xmlns="" val="2232773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Aquí se puede ver</a:t>
            </a:r>
            <a:r>
              <a:rPr lang="es-ES" baseline="0" dirty="0" smtClean="0"/>
              <a:t> un ejemplo del funcionamiento de la cache en una arquitectura basada en pipes and </a:t>
            </a:r>
            <a:r>
              <a:rPr lang="es-ES" baseline="0" dirty="0" err="1" smtClean="0"/>
              <a:t>filters</a:t>
            </a:r>
            <a:endParaRPr lang="es-AR" dirty="0"/>
          </a:p>
        </p:txBody>
      </p:sp>
      <p:sp>
        <p:nvSpPr>
          <p:cNvPr id="4" name="Marcador de número de diapositiva 3"/>
          <p:cNvSpPr>
            <a:spLocks noGrp="1"/>
          </p:cNvSpPr>
          <p:nvPr>
            <p:ph type="sldNum" sz="quarter" idx="10"/>
          </p:nvPr>
        </p:nvSpPr>
        <p:spPr/>
        <p:txBody>
          <a:bodyPr/>
          <a:lstStyle/>
          <a:p>
            <a:fld id="{1B9A179D-2D27-49E2-B022-8EDDA2EFE682}" type="slidenum">
              <a:rPr lang="en-US" smtClean="0"/>
              <a:pPr/>
              <a:t>21</a:t>
            </a:fld>
            <a:endParaRPr lang="en-US"/>
          </a:p>
        </p:txBody>
      </p:sp>
    </p:spTree>
    <p:extLst>
      <p:ext uri="{BB962C8B-B14F-4D97-AF65-F5344CB8AC3E}">
        <p14:creationId xmlns:p14="http://schemas.microsoft.com/office/powerpoint/2010/main" xmlns="" val="1859171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Otra característica a resaltar importante de la herramienta es la</a:t>
            </a:r>
            <a:r>
              <a:rPr lang="es-ES" baseline="0" dirty="0" smtClean="0"/>
              <a:t> capacidad de introducir funcionalidades dinámicamente, es decir sin recompilar la herramienta. Para ello se debe incluir las funcionalidades que se desean agregar el los archivos </a:t>
            </a:r>
            <a:r>
              <a:rPr lang="es-ES" baseline="0" dirty="0" err="1" smtClean="0"/>
              <a:t>jar</a:t>
            </a:r>
            <a:r>
              <a:rPr lang="es-ES" baseline="0" dirty="0" smtClean="0"/>
              <a:t> junto con todas sus dependencias o librerías. Una vez construido el JAR correspondiente a través de un archivo de configuración le definimos las clases que definen nuestro filtro a través de la notación </a:t>
            </a:r>
            <a:r>
              <a:rPr lang="es-ES" baseline="0" dirty="0" err="1" smtClean="0"/>
              <a:t>paquete.clase</a:t>
            </a:r>
            <a:r>
              <a:rPr lang="es-ES" baseline="0" dirty="0" smtClean="0"/>
              <a:t>, archivo el cual recorre la herramienta y carga las clases correspondientes en la etapa correspondiente como se puede observar en la figura. El diseño de la arquitectura, diagrama de clases e interacción entre los componentes se puede observar con mas detalle en el informe.</a:t>
            </a:r>
            <a:endParaRPr lang="es-AR" dirty="0"/>
          </a:p>
        </p:txBody>
      </p:sp>
      <p:sp>
        <p:nvSpPr>
          <p:cNvPr id="4" name="Marcador de número de diapositiva 3"/>
          <p:cNvSpPr>
            <a:spLocks noGrp="1"/>
          </p:cNvSpPr>
          <p:nvPr>
            <p:ph type="sldNum" sz="quarter" idx="10"/>
          </p:nvPr>
        </p:nvSpPr>
        <p:spPr/>
        <p:txBody>
          <a:bodyPr/>
          <a:lstStyle/>
          <a:p>
            <a:fld id="{1B9A179D-2D27-49E2-B022-8EDDA2EFE682}" type="slidenum">
              <a:rPr lang="en-US" smtClean="0"/>
              <a:pPr/>
              <a:t>22</a:t>
            </a:fld>
            <a:endParaRPr lang="en-US"/>
          </a:p>
        </p:txBody>
      </p:sp>
    </p:spTree>
    <p:extLst>
      <p:ext uri="{BB962C8B-B14F-4D97-AF65-F5344CB8AC3E}">
        <p14:creationId xmlns:p14="http://schemas.microsoft.com/office/powerpoint/2010/main" xmlns="" val="174299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En primera instancia se realizo en </a:t>
            </a:r>
            <a:r>
              <a:rPr lang="es-AR" dirty="0" err="1" smtClean="0"/>
              <a:t>analisis</a:t>
            </a:r>
            <a:r>
              <a:rPr lang="es-AR" baseline="0" dirty="0" smtClean="0"/>
              <a:t> de un caso de estudio simple a partir del corrimiento de una imagen.</a:t>
            </a:r>
          </a:p>
          <a:p>
            <a:r>
              <a:rPr lang="es-AR" baseline="0" dirty="0" smtClean="0"/>
              <a:t>Para esto se tomo una imagen de un repositorio de </a:t>
            </a:r>
            <a:r>
              <a:rPr lang="es-AR" baseline="0" dirty="0" err="1" smtClean="0"/>
              <a:t>imagenes</a:t>
            </a:r>
            <a:r>
              <a:rPr lang="es-AR" baseline="0" dirty="0" smtClean="0"/>
              <a:t> PIV y se la desplazo en diagonal, 5 </a:t>
            </a:r>
            <a:r>
              <a:rPr lang="es-AR" baseline="0" dirty="0" err="1" smtClean="0"/>
              <a:t>px</a:t>
            </a:r>
            <a:r>
              <a:rPr lang="es-AR" baseline="0" dirty="0" smtClean="0"/>
              <a:t> a la der y 5 </a:t>
            </a:r>
            <a:r>
              <a:rPr lang="es-AR" baseline="0" dirty="0" err="1" smtClean="0"/>
              <a:t>px</a:t>
            </a:r>
            <a:r>
              <a:rPr lang="es-AR" baseline="0" dirty="0" smtClean="0"/>
              <a:t> hacia abajo. De esta forma, se tuvo conocimiento del resultado esperado. Luego se realizo PIV aplicando diferentes </a:t>
            </a:r>
            <a:r>
              <a:rPr lang="es-AR" baseline="0" dirty="0" err="1" smtClean="0"/>
              <a:t>convinaciones</a:t>
            </a:r>
            <a:r>
              <a:rPr lang="es-AR" baseline="0" dirty="0" smtClean="0"/>
              <a:t> de </a:t>
            </a:r>
            <a:r>
              <a:rPr lang="es-AR" baseline="0" dirty="0" err="1" smtClean="0"/>
              <a:t>algoritomos</a:t>
            </a:r>
            <a:r>
              <a:rPr lang="es-AR" baseline="0" dirty="0" smtClean="0"/>
              <a:t> de pre PIV y post y luego se analizaron los resultados obtenidos </a:t>
            </a:r>
            <a:r>
              <a:rPr lang="es-AR" baseline="0" dirty="0" err="1" smtClean="0"/>
              <a:t>validandolos</a:t>
            </a:r>
            <a:r>
              <a:rPr lang="es-AR" baseline="0" dirty="0" smtClean="0"/>
              <a:t> contra el resultado esperado, en este caso un </a:t>
            </a:r>
            <a:r>
              <a:rPr lang="es-AR" baseline="0" dirty="0" err="1" smtClean="0"/>
              <a:t>desp</a:t>
            </a:r>
            <a:r>
              <a:rPr lang="es-AR" baseline="0" dirty="0" smtClean="0"/>
              <a:t> de 5 en x y 5 en y.</a:t>
            </a:r>
            <a:endParaRPr lang="es-AR" dirty="0" smtClean="0"/>
          </a:p>
          <a:p>
            <a:endParaRPr lang="es-AR" dirty="0"/>
          </a:p>
        </p:txBody>
      </p:sp>
      <p:sp>
        <p:nvSpPr>
          <p:cNvPr id="4" name="Marcador de número de diapositiva 3"/>
          <p:cNvSpPr>
            <a:spLocks noGrp="1"/>
          </p:cNvSpPr>
          <p:nvPr>
            <p:ph type="sldNum" sz="quarter" idx="10"/>
          </p:nvPr>
        </p:nvSpPr>
        <p:spPr/>
        <p:txBody>
          <a:bodyPr/>
          <a:lstStyle/>
          <a:p>
            <a:fld id="{1B9A179D-2D27-49E2-B022-8EDDA2EFE682}" type="slidenum">
              <a:rPr lang="en-US" smtClean="0"/>
              <a:pPr/>
              <a:t>24</a:t>
            </a:fld>
            <a:endParaRPr lang="en-US"/>
          </a:p>
        </p:txBody>
      </p:sp>
    </p:spTree>
    <p:extLst>
      <p:ext uri="{BB962C8B-B14F-4D97-AF65-F5344CB8AC3E}">
        <p14:creationId xmlns:p14="http://schemas.microsoft.com/office/powerpoint/2010/main" xmlns="" val="801105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u="none" strike="noStrike" kern="1200" baseline="0" dirty="0" smtClean="0">
                <a:solidFill>
                  <a:schemeClr val="tx1"/>
                </a:solidFill>
                <a:latin typeface="+mn-lt"/>
                <a:ea typeface="+mn-ea"/>
                <a:cs typeface="+mn-cs"/>
              </a:rPr>
              <a:t>La </a:t>
            </a:r>
            <a:r>
              <a:rPr lang="es-AR" sz="1200" b="0" i="0" u="none" strike="noStrike" kern="1200" baseline="0" dirty="0" err="1" smtClean="0">
                <a:solidFill>
                  <a:schemeClr val="tx1"/>
                </a:solidFill>
                <a:latin typeface="+mn-lt"/>
                <a:ea typeface="+mn-ea"/>
                <a:cs typeface="+mn-cs"/>
              </a:rPr>
              <a:t>velocimetría</a:t>
            </a:r>
            <a:r>
              <a:rPr lang="es-AR" sz="1200" b="0" i="0" u="none" strike="noStrike" kern="1200" baseline="0" dirty="0" smtClean="0">
                <a:solidFill>
                  <a:schemeClr val="tx1"/>
                </a:solidFill>
                <a:latin typeface="+mn-lt"/>
                <a:ea typeface="+mn-ea"/>
                <a:cs typeface="+mn-cs"/>
              </a:rPr>
              <a:t> por imágenes de partículas (PIV) es una técnica no intrusiva que permite obtener, mediante el procesamiento de imágenes digitales, el campo de velocidades de un fluido en movimiento. Las herramientas basadas en esta técnica son una potente alternativa de medición de la dinámica de fluidos, capaz de medir sin grandes errores un campo de velocidad distribuido. </a:t>
            </a:r>
          </a:p>
          <a:p>
            <a:endParaRPr lang="es-ES" sz="1200" b="0" i="0" u="none" strike="noStrike" kern="1200" baseline="0" dirty="0" smtClean="0">
              <a:solidFill>
                <a:schemeClr val="tx1"/>
              </a:solidFill>
              <a:latin typeface="+mn-lt"/>
              <a:ea typeface="+mn-ea"/>
              <a:cs typeface="+mn-cs"/>
            </a:endParaRPr>
          </a:p>
          <a:p>
            <a:r>
              <a:rPr lang="es-AR" sz="1200" b="0" i="0" u="none" strike="noStrike" kern="1200" baseline="0" dirty="0" smtClean="0">
                <a:solidFill>
                  <a:schemeClr val="tx1"/>
                </a:solidFill>
                <a:latin typeface="+mn-lt"/>
                <a:ea typeface="+mn-ea"/>
                <a:cs typeface="+mn-cs"/>
              </a:rPr>
              <a:t>Algunas de las primeras medidas de velocidad cuantitativas en los campos de fluidos se obtuvieron utilizando tubos de </a:t>
            </a:r>
            <a:r>
              <a:rPr lang="es-AR" sz="1200" b="0" i="0" u="none" strike="noStrike" kern="1200" baseline="0" dirty="0" err="1" smtClean="0">
                <a:solidFill>
                  <a:schemeClr val="tx1"/>
                </a:solidFill>
                <a:latin typeface="+mn-lt"/>
                <a:ea typeface="+mn-ea"/>
                <a:cs typeface="+mn-cs"/>
              </a:rPr>
              <a:t>Pitot</a:t>
            </a:r>
            <a:r>
              <a:rPr lang="es-AR" sz="1200" b="0" i="0" u="none" strike="noStrike" kern="1200" baseline="0" dirty="0" smtClean="0">
                <a:solidFill>
                  <a:schemeClr val="tx1"/>
                </a:solidFill>
                <a:latin typeface="+mn-lt"/>
                <a:ea typeface="+mn-ea"/>
                <a:cs typeface="+mn-cs"/>
              </a:rPr>
              <a:t>, los cuales como se puede ver en la figura o</a:t>
            </a:r>
            <a:r>
              <a:rPr lang="es-ES" sz="1200" b="0" i="0" u="none" strike="noStrike" kern="1200" baseline="0" dirty="0" smtClean="0">
                <a:solidFill>
                  <a:schemeClr val="tx1"/>
                </a:solidFill>
                <a:latin typeface="+mn-lt"/>
                <a:ea typeface="+mn-ea"/>
                <a:cs typeface="+mn-cs"/>
              </a:rPr>
              <a:t>obtenían la velocidad del fluido dependiendo de la altura que el mismo alcanzaba sobre el tubo. Esta técnica es intrusiva ya requiere de la introducción de un elemento sobre el fluido, el cual puede alterar el flujo del mismo, situación de debe evitarse. En cambio la técnica de PIV consta de tomar una secuencia de imágenes sobre el fluido, pero sin la necesidad de introducir ningún elemento, sino que las imágenes se obtienen a través de una cámara colocada de forma externa al fluido sin alterar la el flujo del mismo. Otra característica a destacar entre ambas técnicas, es que la primera permite obtener la velocidad solo en un punto, mientras que PIV permite obtener el campo de velocidades en todos los puntos del plano tomado por la imagen.</a:t>
            </a:r>
            <a:endParaRPr lang="es-AR" dirty="0"/>
          </a:p>
        </p:txBody>
      </p:sp>
      <p:sp>
        <p:nvSpPr>
          <p:cNvPr id="4" name="3 Marcador de número de diapositiva"/>
          <p:cNvSpPr>
            <a:spLocks noGrp="1"/>
          </p:cNvSpPr>
          <p:nvPr>
            <p:ph type="sldNum" sz="quarter" idx="10"/>
          </p:nvPr>
        </p:nvSpPr>
        <p:spPr/>
        <p:txBody>
          <a:bodyPr/>
          <a:lstStyle/>
          <a:p>
            <a:fld id="{1B9A179D-2D27-49E2-B022-8EDDA2EFE682}" type="slidenum">
              <a:rPr lang="en-US" smtClean="0"/>
              <a:pPr/>
              <a:t>4</a:t>
            </a:fld>
            <a:endParaRPr lang="en-US"/>
          </a:p>
        </p:txBody>
      </p:sp>
    </p:spTree>
    <p:extLst>
      <p:ext uri="{BB962C8B-B14F-4D97-AF65-F5344CB8AC3E}">
        <p14:creationId xmlns:p14="http://schemas.microsoft.com/office/powerpoint/2010/main" xmlns="" val="3721832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dirty="0" err="1" smtClean="0"/>
              <a:t>Aca</a:t>
            </a:r>
            <a:r>
              <a:rPr lang="es-AR" dirty="0" smtClean="0"/>
              <a:t> se puede observar la</a:t>
            </a:r>
            <a:r>
              <a:rPr lang="es-AR" baseline="0" dirty="0" smtClean="0"/>
              <a:t> imagen tomada para realizar el experimento y como la misma fue desplazada hacia abajo y hacia la derecha en la segunda imagen.</a:t>
            </a:r>
            <a:endParaRPr lang="es-AR" dirty="0" smtClean="0"/>
          </a:p>
          <a:p>
            <a:endParaRPr lang="es-AR" dirty="0"/>
          </a:p>
        </p:txBody>
      </p:sp>
      <p:sp>
        <p:nvSpPr>
          <p:cNvPr id="4" name="Marcador de número de diapositiva 3"/>
          <p:cNvSpPr>
            <a:spLocks noGrp="1"/>
          </p:cNvSpPr>
          <p:nvPr>
            <p:ph type="sldNum" sz="quarter" idx="10"/>
          </p:nvPr>
        </p:nvSpPr>
        <p:spPr/>
        <p:txBody>
          <a:bodyPr/>
          <a:lstStyle/>
          <a:p>
            <a:fld id="{1B9A179D-2D27-49E2-B022-8EDDA2EFE682}" type="slidenum">
              <a:rPr lang="en-US" smtClean="0"/>
              <a:pPr/>
              <a:t>25</a:t>
            </a:fld>
            <a:endParaRPr lang="en-US"/>
          </a:p>
        </p:txBody>
      </p:sp>
    </p:spTree>
    <p:extLst>
      <p:ext uri="{BB962C8B-B14F-4D97-AF65-F5344CB8AC3E}">
        <p14:creationId xmlns:p14="http://schemas.microsoft.com/office/powerpoint/2010/main" xmlns="" val="3500669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dirty="0" smtClean="0"/>
              <a:t>Estos </a:t>
            </a:r>
            <a:r>
              <a:rPr lang="es-AR" baseline="0" dirty="0" smtClean="0"/>
              <a:t> son los resultados obtenidos a partir de la </a:t>
            </a:r>
            <a:r>
              <a:rPr lang="es-AR" baseline="0" dirty="0" err="1" smtClean="0"/>
              <a:t>ejecucion</a:t>
            </a:r>
            <a:r>
              <a:rPr lang="es-AR" baseline="0" dirty="0" smtClean="0"/>
              <a:t> de diferentes </a:t>
            </a:r>
            <a:r>
              <a:rPr lang="es-AR" baseline="0" dirty="0" err="1" smtClean="0"/>
              <a:t>convinaciones</a:t>
            </a:r>
            <a:r>
              <a:rPr lang="es-AR" baseline="0" dirty="0" smtClean="0"/>
              <a:t> de filtros.  En primera instancia se realizo PIV utilizando </a:t>
            </a:r>
            <a:r>
              <a:rPr lang="es-AR" baseline="0" dirty="0" err="1" smtClean="0"/>
              <a:t>unicamente</a:t>
            </a:r>
            <a:r>
              <a:rPr lang="es-AR" baseline="0" dirty="0" smtClean="0"/>
              <a:t> el filtro PIV provisto por JPIV sin pre ni post procesamiento. Luego se observa como aplicar </a:t>
            </a:r>
            <a:r>
              <a:rPr lang="es-AR" baseline="0" dirty="0" err="1" smtClean="0"/>
              <a:t>tecnicas</a:t>
            </a:r>
            <a:r>
              <a:rPr lang="es-AR" baseline="0" dirty="0" smtClean="0"/>
              <a:t> de pre </a:t>
            </a:r>
            <a:r>
              <a:rPr lang="es-AR" baseline="0" dirty="0" err="1" smtClean="0"/>
              <a:t>proc</a:t>
            </a:r>
            <a:r>
              <a:rPr lang="es-AR" baseline="0" dirty="0" smtClean="0"/>
              <a:t> permite obtener una mejora sobre los resultados, principalmente aplicando High-</a:t>
            </a:r>
            <a:r>
              <a:rPr lang="es-AR" baseline="0" dirty="0" err="1" smtClean="0"/>
              <a:t>pass</a:t>
            </a:r>
            <a:r>
              <a:rPr lang="es-AR" baseline="0" dirty="0" smtClean="0"/>
              <a:t>. Finalmente la aplicación de filtros de post-procesamiento sobre los resultados anteriores </a:t>
            </a:r>
            <a:r>
              <a:rPr lang="es-AR" baseline="0" dirty="0" err="1" smtClean="0"/>
              <a:t>permitio</a:t>
            </a:r>
            <a:r>
              <a:rPr lang="es-AR" baseline="0" dirty="0" smtClean="0"/>
              <a:t> obtener incluso una pequeña mejora. Cabe destacar que para esto se utilizo la </a:t>
            </a:r>
            <a:r>
              <a:rPr lang="es-AR" baseline="0" dirty="0" err="1" smtClean="0"/>
              <a:t>convinacion</a:t>
            </a:r>
            <a:r>
              <a:rPr lang="es-AR" baseline="0" dirty="0" smtClean="0"/>
              <a:t> de 3 herramientas. ImageJ quien provee el pre </a:t>
            </a:r>
            <a:r>
              <a:rPr lang="es-AR" baseline="0" dirty="0" err="1" smtClean="0"/>
              <a:t>proc</a:t>
            </a:r>
            <a:r>
              <a:rPr lang="es-AR" baseline="0" dirty="0" smtClean="0"/>
              <a:t>, JPIV para el </a:t>
            </a:r>
            <a:r>
              <a:rPr lang="es-AR" baseline="0" dirty="0" err="1" smtClean="0"/>
              <a:t>proc</a:t>
            </a:r>
            <a:r>
              <a:rPr lang="es-AR" baseline="0" dirty="0" smtClean="0"/>
              <a:t> PIV y MatPIV para los filtros de post </a:t>
            </a:r>
            <a:r>
              <a:rPr lang="es-AR" baseline="0" dirty="0" err="1" smtClean="0"/>
              <a:t>proc</a:t>
            </a:r>
            <a:endParaRPr lang="es-AR" dirty="0" smtClean="0"/>
          </a:p>
          <a:p>
            <a:endParaRPr lang="es-AR" dirty="0"/>
          </a:p>
        </p:txBody>
      </p:sp>
      <p:sp>
        <p:nvSpPr>
          <p:cNvPr id="4" name="3 Marcador de número de diapositiva"/>
          <p:cNvSpPr>
            <a:spLocks noGrp="1"/>
          </p:cNvSpPr>
          <p:nvPr>
            <p:ph type="sldNum" sz="quarter" idx="10"/>
          </p:nvPr>
        </p:nvSpPr>
        <p:spPr/>
        <p:txBody>
          <a:bodyPr/>
          <a:lstStyle/>
          <a:p>
            <a:fld id="{1B9A179D-2D27-49E2-B022-8EDDA2EFE682}" type="slidenum">
              <a:rPr lang="en-US" smtClean="0"/>
              <a:pPr/>
              <a:t>26</a:t>
            </a:fld>
            <a:endParaRPr lang="en-US"/>
          </a:p>
        </p:txBody>
      </p:sp>
    </p:spTree>
    <p:extLst>
      <p:ext uri="{BB962C8B-B14F-4D97-AF65-F5344CB8AC3E}">
        <p14:creationId xmlns:p14="http://schemas.microsoft.com/office/powerpoint/2010/main" xmlns="" val="2034012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dirty="0" smtClean="0"/>
              <a:t>El segundo caso</a:t>
            </a:r>
            <a:r>
              <a:rPr lang="es-AR" baseline="0" dirty="0" smtClean="0"/>
              <a:t> de estudio constan de un test de performance realizado sobre un conjunto de 13 pares de imágenes obtenidas </a:t>
            </a:r>
            <a:r>
              <a:rPr lang="es-AR" baseline="0" dirty="0" err="1" smtClean="0"/>
              <a:t>tambien</a:t>
            </a:r>
            <a:r>
              <a:rPr lang="es-AR" baseline="0" dirty="0" smtClean="0"/>
              <a:t> de un repositorio PIV. Se realizo el procesamiento de algunos filtros utilizando el paralelismo que permite obtener la capa de </a:t>
            </a:r>
            <a:r>
              <a:rPr lang="es-AR" baseline="0" dirty="0" err="1" smtClean="0"/>
              <a:t>abstraccion</a:t>
            </a:r>
            <a:r>
              <a:rPr lang="es-AR" baseline="0" dirty="0" smtClean="0"/>
              <a:t> y se los comparo contra los resultados obtenidos mediante la </a:t>
            </a:r>
            <a:r>
              <a:rPr lang="es-AR" baseline="0" dirty="0" err="1" smtClean="0"/>
              <a:t>ejecucion</a:t>
            </a:r>
            <a:r>
              <a:rPr lang="es-AR" baseline="0" dirty="0" smtClean="0"/>
              <a:t> de los filtros de forma independiente en las herramientas que proveían la funcionalidad</a:t>
            </a:r>
            <a:endParaRPr lang="es-AR" dirty="0" smtClean="0"/>
          </a:p>
          <a:p>
            <a:endParaRPr lang="es-AR" dirty="0"/>
          </a:p>
        </p:txBody>
      </p:sp>
      <p:sp>
        <p:nvSpPr>
          <p:cNvPr id="4" name="Marcador de número de diapositiva 3"/>
          <p:cNvSpPr>
            <a:spLocks noGrp="1"/>
          </p:cNvSpPr>
          <p:nvPr>
            <p:ph type="sldNum" sz="quarter" idx="10"/>
          </p:nvPr>
        </p:nvSpPr>
        <p:spPr/>
        <p:txBody>
          <a:bodyPr/>
          <a:lstStyle/>
          <a:p>
            <a:fld id="{1B9A179D-2D27-49E2-B022-8EDDA2EFE682}" type="slidenum">
              <a:rPr lang="en-US" smtClean="0"/>
              <a:pPr/>
              <a:t>27</a:t>
            </a:fld>
            <a:endParaRPr lang="en-US"/>
          </a:p>
        </p:txBody>
      </p:sp>
    </p:spTree>
    <p:extLst>
      <p:ext uri="{BB962C8B-B14F-4D97-AF65-F5344CB8AC3E}">
        <p14:creationId xmlns:p14="http://schemas.microsoft.com/office/powerpoint/2010/main" xmlns="" val="243773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dirty="0" smtClean="0"/>
              <a:t>En este caso pudimos obtener</a:t>
            </a:r>
            <a:r>
              <a:rPr lang="es-AR" baseline="0" dirty="0" smtClean="0"/>
              <a:t> una pequeña mejora contra JPIV, ya que el mismo ya contaba con concurrencia, aunque nuestra capa </a:t>
            </a:r>
            <a:r>
              <a:rPr lang="es-AR" baseline="0" dirty="0" err="1" smtClean="0"/>
              <a:t>permitio</a:t>
            </a:r>
            <a:r>
              <a:rPr lang="es-AR" baseline="0" dirty="0" smtClean="0"/>
              <a:t> paralelizar aquellas partes no paralelizadas por JPIV. Respecto del filtro de CLAHE  se observa una amplia </a:t>
            </a:r>
            <a:r>
              <a:rPr lang="es-AR" baseline="0" dirty="0" err="1" smtClean="0"/>
              <a:t>mejoria</a:t>
            </a:r>
            <a:r>
              <a:rPr lang="es-AR" baseline="0" dirty="0" smtClean="0"/>
              <a:t> de la performance.</a:t>
            </a:r>
            <a:endParaRPr lang="es-AR" dirty="0" smtClean="0"/>
          </a:p>
          <a:p>
            <a:endParaRPr lang="es-AR" dirty="0"/>
          </a:p>
        </p:txBody>
      </p:sp>
      <p:sp>
        <p:nvSpPr>
          <p:cNvPr id="4" name="3 Marcador de número de diapositiva"/>
          <p:cNvSpPr>
            <a:spLocks noGrp="1"/>
          </p:cNvSpPr>
          <p:nvPr>
            <p:ph type="sldNum" sz="quarter" idx="10"/>
          </p:nvPr>
        </p:nvSpPr>
        <p:spPr/>
        <p:txBody>
          <a:bodyPr/>
          <a:lstStyle/>
          <a:p>
            <a:fld id="{1B9A179D-2D27-49E2-B022-8EDDA2EFE682}" type="slidenum">
              <a:rPr lang="en-US" smtClean="0"/>
              <a:pPr/>
              <a:t>28</a:t>
            </a:fld>
            <a:endParaRPr lang="en-US"/>
          </a:p>
        </p:txBody>
      </p:sp>
    </p:spTree>
    <p:extLst>
      <p:ext uri="{BB962C8B-B14F-4D97-AF65-F5344CB8AC3E}">
        <p14:creationId xmlns:p14="http://schemas.microsoft.com/office/powerpoint/2010/main" xmlns="" val="2196893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dirty="0" smtClean="0"/>
              <a:t>En este caso de estudio se utilizo</a:t>
            </a:r>
            <a:r>
              <a:rPr lang="es-AR" baseline="0" dirty="0" smtClean="0"/>
              <a:t> un articulo de Marcos </a:t>
            </a:r>
            <a:r>
              <a:rPr lang="es-AR" baseline="0" dirty="0" err="1" smtClean="0"/>
              <a:t>Cilin</a:t>
            </a:r>
            <a:r>
              <a:rPr lang="es-AR" baseline="0" dirty="0" smtClean="0"/>
              <a:t> el cual trata el problema del </a:t>
            </a:r>
            <a:r>
              <a:rPr lang="es-AR" baseline="0" dirty="0" err="1" smtClean="0"/>
              <a:t>analisis</a:t>
            </a:r>
            <a:r>
              <a:rPr lang="es-AR" baseline="0" dirty="0" smtClean="0"/>
              <a:t> del flujo de un fluido dentro la cavidad cubica. Mediante un contacto con los autores del </a:t>
            </a:r>
            <a:r>
              <a:rPr lang="es-AR" baseline="0" dirty="0" err="1" smtClean="0"/>
              <a:t>paper</a:t>
            </a:r>
            <a:r>
              <a:rPr lang="es-AR" baseline="0" dirty="0" smtClean="0"/>
              <a:t> obtuvimos un par de imágenes correspondientes a las que ellos capturaron mediante los experimentos. Luego utilizamos nuestra herramienta aplicando 3 diferentes configuraciones de filtros, Solo PIV, luego PIV con pre </a:t>
            </a:r>
            <a:r>
              <a:rPr lang="es-AR" baseline="0" dirty="0" err="1" smtClean="0"/>
              <a:t>proc</a:t>
            </a:r>
            <a:r>
              <a:rPr lang="es-AR" baseline="0" dirty="0" smtClean="0"/>
              <a:t> y finalmente PIV con post-</a:t>
            </a:r>
            <a:r>
              <a:rPr lang="es-AR" baseline="0" dirty="0" err="1" smtClean="0"/>
              <a:t>proc</a:t>
            </a:r>
            <a:r>
              <a:rPr lang="es-AR" baseline="0" dirty="0" smtClean="0"/>
              <a:t>, provistas por diversas herramientas y finalmente se analizaron los resultados obtenidos </a:t>
            </a:r>
            <a:r>
              <a:rPr lang="es-AR" baseline="0" dirty="0" err="1" smtClean="0"/>
              <a:t>comparandolos</a:t>
            </a:r>
            <a:r>
              <a:rPr lang="es-AR" baseline="0" dirty="0" smtClean="0"/>
              <a:t> con los provistos por el articulo.</a:t>
            </a:r>
            <a:endParaRPr lang="es-AR" dirty="0" smtClean="0"/>
          </a:p>
          <a:p>
            <a:endParaRPr lang="es-AR" dirty="0"/>
          </a:p>
        </p:txBody>
      </p:sp>
      <p:sp>
        <p:nvSpPr>
          <p:cNvPr id="4" name="Marcador de número de diapositiva 3"/>
          <p:cNvSpPr>
            <a:spLocks noGrp="1"/>
          </p:cNvSpPr>
          <p:nvPr>
            <p:ph type="sldNum" sz="quarter" idx="10"/>
          </p:nvPr>
        </p:nvSpPr>
        <p:spPr/>
        <p:txBody>
          <a:bodyPr/>
          <a:lstStyle/>
          <a:p>
            <a:fld id="{1B9A179D-2D27-49E2-B022-8EDDA2EFE682}" type="slidenum">
              <a:rPr lang="en-US" smtClean="0"/>
              <a:pPr/>
              <a:t>29</a:t>
            </a:fld>
            <a:endParaRPr lang="en-US"/>
          </a:p>
        </p:txBody>
      </p:sp>
    </p:spTree>
    <p:extLst>
      <p:ext uri="{BB962C8B-B14F-4D97-AF65-F5344CB8AC3E}">
        <p14:creationId xmlns:p14="http://schemas.microsoft.com/office/powerpoint/2010/main" xmlns="" val="2796703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El problema</a:t>
            </a:r>
            <a:r>
              <a:rPr lang="es-ES" baseline="0" dirty="0" smtClean="0"/>
              <a:t> de la cavidad cubica consta del </a:t>
            </a:r>
            <a:r>
              <a:rPr lang="es-ES" baseline="0" dirty="0" err="1" smtClean="0"/>
              <a:t>analisis</a:t>
            </a:r>
            <a:r>
              <a:rPr lang="es-ES" baseline="0" dirty="0" smtClean="0"/>
              <a:t> del flujo de un fluido dentro de un cubo, dicho cubo cuenta con dos paredes opuestas con diferentes temperaturas, una de ellas </a:t>
            </a:r>
            <a:r>
              <a:rPr lang="es-ES" baseline="0" dirty="0" err="1" smtClean="0"/>
              <a:t>fria</a:t>
            </a:r>
            <a:r>
              <a:rPr lang="es-ES" baseline="0" dirty="0" smtClean="0"/>
              <a:t>, mientras que la otra caliente. Dicha </a:t>
            </a:r>
            <a:r>
              <a:rPr lang="es-ES" baseline="0" dirty="0" err="1" smtClean="0"/>
              <a:t>cabidad</a:t>
            </a:r>
            <a:r>
              <a:rPr lang="es-ES" baseline="0" dirty="0" smtClean="0"/>
              <a:t> es llenada con un fluido y se colocan </a:t>
            </a:r>
            <a:r>
              <a:rPr lang="es-ES" baseline="0" dirty="0" err="1" smtClean="0"/>
              <a:t>particulas</a:t>
            </a:r>
            <a:r>
              <a:rPr lang="es-ES" baseline="0" dirty="0" smtClean="0"/>
              <a:t> trazadoras, luego es iluminada con un plano laser y una </a:t>
            </a:r>
            <a:r>
              <a:rPr lang="es-ES" baseline="0" dirty="0" err="1" smtClean="0"/>
              <a:t>camara</a:t>
            </a:r>
            <a:r>
              <a:rPr lang="es-ES" baseline="0" dirty="0" smtClean="0"/>
              <a:t> toma las imágenes. Dada la diferencia de temperatura entre las paredes opuestas se genera un </a:t>
            </a:r>
            <a:r>
              <a:rPr lang="es-ES" baseline="0" dirty="0" err="1" smtClean="0"/>
              <a:t>flujpo</a:t>
            </a:r>
            <a:r>
              <a:rPr lang="es-ES" baseline="0" dirty="0" smtClean="0"/>
              <a:t> </a:t>
            </a:r>
            <a:r>
              <a:rPr lang="es-ES" baseline="0" dirty="0" err="1" smtClean="0"/>
              <a:t>convexivo</a:t>
            </a:r>
            <a:r>
              <a:rPr lang="es-ES" baseline="0" dirty="0" smtClean="0"/>
              <a:t>, producto de que la pared caliente calienta el fluido, haciendo que el mismo se dirija hacia arriba, mientras que la pared </a:t>
            </a:r>
            <a:r>
              <a:rPr lang="es-ES" baseline="0" dirty="0" err="1" smtClean="0"/>
              <a:t>fria</a:t>
            </a:r>
            <a:r>
              <a:rPr lang="es-ES" baseline="0" dirty="0" smtClean="0"/>
              <a:t> reduce la </a:t>
            </a:r>
            <a:r>
              <a:rPr lang="es-ES" baseline="0" dirty="0" err="1" smtClean="0"/>
              <a:t>tempratura</a:t>
            </a:r>
            <a:r>
              <a:rPr lang="es-ES" baseline="0" dirty="0" smtClean="0"/>
              <a:t> del fluido, haciendo que le mismo descienda. Esto provoca como se ve en la figura que el flujo se mueva dentro de la cavidad.</a:t>
            </a:r>
            <a:endParaRPr lang="es-AR" dirty="0"/>
          </a:p>
        </p:txBody>
      </p:sp>
      <p:sp>
        <p:nvSpPr>
          <p:cNvPr id="4" name="3 Marcador de número de diapositiva"/>
          <p:cNvSpPr>
            <a:spLocks noGrp="1"/>
          </p:cNvSpPr>
          <p:nvPr>
            <p:ph type="sldNum" sz="quarter" idx="10"/>
          </p:nvPr>
        </p:nvSpPr>
        <p:spPr/>
        <p:txBody>
          <a:bodyPr/>
          <a:lstStyle/>
          <a:p>
            <a:fld id="{1B9A179D-2D27-49E2-B022-8EDDA2EFE682}" type="slidenum">
              <a:rPr lang="en-US" smtClean="0"/>
              <a:pPr/>
              <a:t>30</a:t>
            </a:fld>
            <a:endParaRPr lang="en-US"/>
          </a:p>
        </p:txBody>
      </p:sp>
    </p:spTree>
    <p:extLst>
      <p:ext uri="{BB962C8B-B14F-4D97-AF65-F5344CB8AC3E}">
        <p14:creationId xmlns:p14="http://schemas.microsoft.com/office/powerpoint/2010/main" xmlns="" val="3230647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dirty="0" smtClean="0"/>
              <a:t>Aquí podemos observar 2</a:t>
            </a:r>
            <a:r>
              <a:rPr lang="es-AR" baseline="0" dirty="0" smtClean="0"/>
              <a:t> imágenes, ambas obtenidas utilizando nuestra herramienta. La primera de ellas, provista por JPIV, corresponde a el campo de velocidades, como se observa en el lado derecho, </a:t>
            </a:r>
            <a:r>
              <a:rPr lang="es-AR" baseline="0" dirty="0" err="1" smtClean="0"/>
              <a:t>proximo</a:t>
            </a:r>
            <a:r>
              <a:rPr lang="es-AR" baseline="0" dirty="0" smtClean="0"/>
              <a:t> a la pared caliente, las </a:t>
            </a:r>
            <a:r>
              <a:rPr lang="es-AR" baseline="0" dirty="0" err="1" smtClean="0"/>
              <a:t>particulas</a:t>
            </a:r>
            <a:r>
              <a:rPr lang="es-AR" baseline="0" dirty="0" smtClean="0"/>
              <a:t> se desplazan hacia arriba, mientras que en la pared izquierda, lo hacen hacia abajo, tal como indica el problema de la cavidad cubica. La segunda imagen corresponde a los </a:t>
            </a:r>
            <a:r>
              <a:rPr lang="es-AR" baseline="0" dirty="0" err="1" smtClean="0"/>
              <a:t>streamlines</a:t>
            </a:r>
            <a:r>
              <a:rPr lang="es-AR" baseline="0" dirty="0" smtClean="0"/>
              <a:t> de las </a:t>
            </a:r>
            <a:r>
              <a:rPr lang="es-AR" baseline="0" dirty="0" err="1" smtClean="0"/>
              <a:t>particulas</a:t>
            </a:r>
            <a:r>
              <a:rPr lang="es-AR" baseline="0" dirty="0" smtClean="0"/>
              <a:t>, en este caso provisto por la herramienta MatPIV, funcionalidad no presente en JPIV. Lo cual nos reafirma la utilidad de contar con una herramienta que permita la </a:t>
            </a:r>
            <a:r>
              <a:rPr lang="es-AR" baseline="0" dirty="0" err="1" smtClean="0"/>
              <a:t>interraccion</a:t>
            </a:r>
            <a:r>
              <a:rPr lang="es-AR" baseline="0" dirty="0" smtClean="0"/>
              <a:t> entre diferentes herramientas PIV.</a:t>
            </a:r>
            <a:endParaRPr lang="es-AR" dirty="0" smtClean="0"/>
          </a:p>
          <a:p>
            <a:endParaRPr lang="es-AR" dirty="0"/>
          </a:p>
        </p:txBody>
      </p:sp>
      <p:sp>
        <p:nvSpPr>
          <p:cNvPr id="4" name="Marcador de número de diapositiva 3"/>
          <p:cNvSpPr>
            <a:spLocks noGrp="1"/>
          </p:cNvSpPr>
          <p:nvPr>
            <p:ph type="sldNum" sz="quarter" idx="10"/>
          </p:nvPr>
        </p:nvSpPr>
        <p:spPr/>
        <p:txBody>
          <a:bodyPr/>
          <a:lstStyle/>
          <a:p>
            <a:fld id="{1B9A179D-2D27-49E2-B022-8EDDA2EFE682}" type="slidenum">
              <a:rPr lang="en-US" smtClean="0"/>
              <a:pPr/>
              <a:t>31</a:t>
            </a:fld>
            <a:endParaRPr lang="en-US"/>
          </a:p>
        </p:txBody>
      </p:sp>
    </p:spTree>
    <p:extLst>
      <p:ext uri="{BB962C8B-B14F-4D97-AF65-F5344CB8AC3E}">
        <p14:creationId xmlns:p14="http://schemas.microsoft.com/office/powerpoint/2010/main" xmlns="" val="763981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dirty="0" smtClean="0"/>
              <a:t>Finalmente podemos observar los resultados para los</a:t>
            </a:r>
            <a:r>
              <a:rPr lang="es-AR" baseline="0" dirty="0" smtClean="0"/>
              <a:t> 3 casos estudiados, nuevamente se observa que la </a:t>
            </a:r>
            <a:r>
              <a:rPr lang="es-AR" baseline="0" dirty="0" err="1" smtClean="0"/>
              <a:t>utilizacion</a:t>
            </a:r>
            <a:r>
              <a:rPr lang="es-AR" baseline="0" dirty="0" smtClean="0"/>
              <a:t> de un filtro de </a:t>
            </a:r>
            <a:r>
              <a:rPr lang="es-AR" baseline="0" dirty="0" err="1" smtClean="0"/>
              <a:t>preprocesamiento</a:t>
            </a:r>
            <a:r>
              <a:rPr lang="es-AR" baseline="0" dirty="0" smtClean="0"/>
              <a:t> permite una </a:t>
            </a:r>
            <a:r>
              <a:rPr lang="es-AR" baseline="0" dirty="0" err="1" smtClean="0"/>
              <a:t>aproximacion</a:t>
            </a:r>
            <a:r>
              <a:rPr lang="es-AR" baseline="0" dirty="0" smtClean="0"/>
              <a:t> a los resultados esperados. Si bien en este caso el post </a:t>
            </a:r>
            <a:r>
              <a:rPr lang="es-AR" baseline="0" dirty="0" err="1" smtClean="0"/>
              <a:t>proc</a:t>
            </a:r>
            <a:r>
              <a:rPr lang="es-AR" baseline="0" dirty="0" smtClean="0"/>
              <a:t> provisto por MatPIV no aporto </a:t>
            </a:r>
            <a:r>
              <a:rPr lang="es-AR" baseline="0" dirty="0" err="1" smtClean="0"/>
              <a:t>ningun</a:t>
            </a:r>
            <a:r>
              <a:rPr lang="es-AR" baseline="0" dirty="0" smtClean="0"/>
              <a:t> mejora, MatPIV dio su aporte mediante la </a:t>
            </a:r>
            <a:r>
              <a:rPr lang="es-AR" baseline="0" dirty="0" err="1" smtClean="0"/>
              <a:t>visualizacion</a:t>
            </a:r>
            <a:r>
              <a:rPr lang="es-AR" baseline="0" dirty="0" smtClean="0"/>
              <a:t> de </a:t>
            </a:r>
            <a:r>
              <a:rPr lang="es-AR" baseline="0" dirty="0" err="1" smtClean="0"/>
              <a:t>streamlines</a:t>
            </a:r>
            <a:r>
              <a:rPr lang="es-AR" baseline="0" dirty="0" smtClean="0"/>
              <a:t> presentada anteriormente. </a:t>
            </a:r>
            <a:r>
              <a:rPr lang="es-AR" baseline="0" dirty="0" err="1" smtClean="0"/>
              <a:t>Ademas</a:t>
            </a:r>
            <a:r>
              <a:rPr lang="es-AR" baseline="0" dirty="0" smtClean="0"/>
              <a:t> para obtener el perfil de velocidad de implemento un filtro propio, lo cual demuestra la extensibilidad de la capa para incorporar nuevas funcionalidades.</a:t>
            </a:r>
            <a:endParaRPr lang="es-AR" dirty="0" smtClean="0"/>
          </a:p>
          <a:p>
            <a:endParaRPr lang="es-AR" dirty="0"/>
          </a:p>
        </p:txBody>
      </p:sp>
      <p:sp>
        <p:nvSpPr>
          <p:cNvPr id="4" name="3 Marcador de número de diapositiva"/>
          <p:cNvSpPr>
            <a:spLocks noGrp="1"/>
          </p:cNvSpPr>
          <p:nvPr>
            <p:ph type="sldNum" sz="quarter" idx="10"/>
          </p:nvPr>
        </p:nvSpPr>
        <p:spPr/>
        <p:txBody>
          <a:bodyPr/>
          <a:lstStyle/>
          <a:p>
            <a:fld id="{1B9A179D-2D27-49E2-B022-8EDDA2EFE682}" type="slidenum">
              <a:rPr lang="en-US" smtClean="0"/>
              <a:pPr/>
              <a:t>32</a:t>
            </a:fld>
            <a:endParaRPr lang="en-US"/>
          </a:p>
        </p:txBody>
      </p:sp>
    </p:spTree>
    <p:extLst>
      <p:ext uri="{BB962C8B-B14F-4D97-AF65-F5344CB8AC3E}">
        <p14:creationId xmlns:p14="http://schemas.microsoft.com/office/powerpoint/2010/main" xmlns="" val="4005371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AR" dirty="0" smtClean="0"/>
              <a:t>Por </a:t>
            </a:r>
            <a:r>
              <a:rPr lang="es-AR" dirty="0" err="1" smtClean="0"/>
              <a:t>utlimo</a:t>
            </a:r>
            <a:r>
              <a:rPr lang="es-AR" dirty="0" smtClean="0"/>
              <a:t> se realizo</a:t>
            </a:r>
            <a:r>
              <a:rPr lang="es-AR" baseline="0" dirty="0" smtClean="0"/>
              <a:t> un análisis del flujo laminar </a:t>
            </a:r>
            <a:r>
              <a:rPr lang="es-AR" baseline="0" dirty="0" err="1" smtClean="0"/>
              <a:t>poiseuille</a:t>
            </a:r>
            <a:r>
              <a:rPr lang="es-AR" baseline="0" dirty="0" smtClean="0"/>
              <a:t>. Para este caso se realizo el experimento completo, configurando el canal, el laser y la cámara para luego introducir las partículas en el fluido y obtener las imágenes por nuestros propios medios. Posteriormente se ejecutaron diferentes configuraciones de PIV y se analizaron los resultados.</a:t>
            </a:r>
            <a:endParaRPr lang="es-AR" dirty="0"/>
          </a:p>
        </p:txBody>
      </p:sp>
      <p:sp>
        <p:nvSpPr>
          <p:cNvPr id="4" name="3 Marcador de número de diapositiva"/>
          <p:cNvSpPr>
            <a:spLocks noGrp="1"/>
          </p:cNvSpPr>
          <p:nvPr>
            <p:ph type="sldNum" sz="quarter" idx="10"/>
          </p:nvPr>
        </p:nvSpPr>
        <p:spPr/>
        <p:txBody>
          <a:bodyPr/>
          <a:lstStyle/>
          <a:p>
            <a:fld id="{1B9A179D-2D27-49E2-B022-8EDDA2EFE682}" type="slidenum">
              <a:rPr lang="en-US" smtClean="0"/>
              <a:pPr/>
              <a:t>33</a:t>
            </a:fld>
            <a:endParaRPr lang="en-US"/>
          </a:p>
        </p:txBody>
      </p:sp>
    </p:spTree>
    <p:extLst>
      <p:ext uri="{BB962C8B-B14F-4D97-AF65-F5344CB8AC3E}">
        <p14:creationId xmlns:p14="http://schemas.microsoft.com/office/powerpoint/2010/main" xmlns="" val="2064790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este caso, contar con un</a:t>
            </a:r>
            <a:r>
              <a:rPr lang="es-ES" baseline="0" dirty="0" smtClean="0"/>
              <a:t> flujo laminar </a:t>
            </a:r>
            <a:r>
              <a:rPr lang="es-ES" baseline="0" dirty="0" err="1" smtClean="0"/>
              <a:t>Pioseuille</a:t>
            </a:r>
            <a:r>
              <a:rPr lang="es-ES" baseline="0" dirty="0" smtClean="0"/>
              <a:t> nos </a:t>
            </a:r>
            <a:r>
              <a:rPr lang="es-ES" baseline="0" dirty="0" err="1" smtClean="0"/>
              <a:t>permitio</a:t>
            </a:r>
            <a:r>
              <a:rPr lang="es-ES" baseline="0" dirty="0" smtClean="0"/>
              <a:t> determinar que el fluido debería </a:t>
            </a:r>
            <a:r>
              <a:rPr lang="es-ES" baseline="0" dirty="0" err="1" smtClean="0"/>
              <a:t>persentar</a:t>
            </a:r>
            <a:r>
              <a:rPr lang="es-ES" baseline="0" dirty="0" smtClean="0"/>
              <a:t> un perfil de velocidad parabólico. Bajo esta premisa, se </a:t>
            </a:r>
            <a:r>
              <a:rPr lang="es-ES" baseline="0" dirty="0" err="1" smtClean="0"/>
              <a:t>evaluo</a:t>
            </a:r>
            <a:r>
              <a:rPr lang="es-ES" baseline="0" dirty="0" smtClean="0"/>
              <a:t> el comportamiento del fluido a lo largo de tiempo </a:t>
            </a:r>
            <a:r>
              <a:rPr lang="es-ES" baseline="0" dirty="0" err="1" smtClean="0"/>
              <a:t>obsrvando</a:t>
            </a:r>
            <a:r>
              <a:rPr lang="es-ES" baseline="0" dirty="0" smtClean="0"/>
              <a:t> la formación del perfil de velocidad parabólico.</a:t>
            </a:r>
            <a:endParaRPr lang="es-AR" dirty="0"/>
          </a:p>
        </p:txBody>
      </p:sp>
      <p:sp>
        <p:nvSpPr>
          <p:cNvPr id="4" name="Marcador de número de diapositiva 3"/>
          <p:cNvSpPr>
            <a:spLocks noGrp="1"/>
          </p:cNvSpPr>
          <p:nvPr>
            <p:ph type="sldNum" sz="quarter" idx="10"/>
          </p:nvPr>
        </p:nvSpPr>
        <p:spPr/>
        <p:txBody>
          <a:bodyPr/>
          <a:lstStyle/>
          <a:p>
            <a:fld id="{1B9A179D-2D27-49E2-B022-8EDDA2EFE682}" type="slidenum">
              <a:rPr lang="en-US" smtClean="0"/>
              <a:pPr/>
              <a:t>34</a:t>
            </a:fld>
            <a:endParaRPr lang="en-US"/>
          </a:p>
        </p:txBody>
      </p:sp>
    </p:spTree>
    <p:extLst>
      <p:ext uri="{BB962C8B-B14F-4D97-AF65-F5344CB8AC3E}">
        <p14:creationId xmlns:p14="http://schemas.microsoft.com/office/powerpoint/2010/main" xmlns="" val="316633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En</a:t>
            </a:r>
            <a:r>
              <a:rPr lang="es-ES" baseline="0" dirty="0" smtClean="0"/>
              <a:t> primera instancia se configura el escenario y se capturan las imágenes del fluido a analizar. Dichas imágenes son pre procesadas con el objetivo de mejorar la calidad de las mismas para obtener mejores resultados. Una vez realizado esto se ejecutan los algoritmos PIV a través de los cuales se obtienen los campos de velocidades del plano capturado por las imágenes. Una vez obtenido el campo de velocidades se procede a corregir los vectores inválidos, y por ultimo visualizar los resultados a partir de los mapas de vectores corregidos. Ahora vamos a explicar cada una de estas etapas con mayor detenimiento para poder observar como se comportan cada una de ellas internamente.</a:t>
            </a:r>
            <a:endParaRPr lang="es-AR" dirty="0"/>
          </a:p>
        </p:txBody>
      </p:sp>
      <p:sp>
        <p:nvSpPr>
          <p:cNvPr id="4" name="3 Marcador de número de diapositiva"/>
          <p:cNvSpPr>
            <a:spLocks noGrp="1"/>
          </p:cNvSpPr>
          <p:nvPr>
            <p:ph type="sldNum" sz="quarter" idx="10"/>
          </p:nvPr>
        </p:nvSpPr>
        <p:spPr/>
        <p:txBody>
          <a:bodyPr/>
          <a:lstStyle/>
          <a:p>
            <a:fld id="{1B9A179D-2D27-49E2-B022-8EDDA2EFE682}" type="slidenum">
              <a:rPr lang="en-US" smtClean="0"/>
              <a:pPr/>
              <a:t>5</a:t>
            </a:fld>
            <a:endParaRPr lang="en-US"/>
          </a:p>
        </p:txBody>
      </p:sp>
    </p:spTree>
    <p:extLst>
      <p:ext uri="{BB962C8B-B14F-4D97-AF65-F5344CB8AC3E}">
        <p14:creationId xmlns:p14="http://schemas.microsoft.com/office/powerpoint/2010/main" xmlns="" val="66050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Respecto de la configuración</a:t>
            </a:r>
            <a:r>
              <a:rPr lang="es-ES" baseline="0" dirty="0" smtClean="0"/>
              <a:t> del experimento, se conto con canal rectangular, con dos mangueras en sus extremos, las cuales se conectaban a una bomba de lavarropas la cual hacia circular el fluido por el canal.  Para obtener las imágenes se utilizo una cámara digital con </a:t>
            </a:r>
            <a:r>
              <a:rPr lang="es-ES" baseline="0" dirty="0" err="1" smtClean="0"/>
              <a:t>grabacion</a:t>
            </a:r>
            <a:r>
              <a:rPr lang="es-ES" baseline="0" dirty="0" smtClean="0"/>
              <a:t> Full HD  a 60 </a:t>
            </a:r>
            <a:r>
              <a:rPr lang="es-ES" baseline="0" dirty="0" err="1" smtClean="0"/>
              <a:t>frames</a:t>
            </a:r>
            <a:r>
              <a:rPr lang="es-ES" baseline="0" dirty="0" smtClean="0"/>
              <a:t> por segundo fijada a 26 centímetros de altura respecto del fondo del canal y un laser y una lente </a:t>
            </a:r>
            <a:r>
              <a:rPr lang="es-ES" baseline="0" dirty="0" err="1" smtClean="0"/>
              <a:t>cilindroca</a:t>
            </a:r>
            <a:r>
              <a:rPr lang="es-ES" baseline="0" dirty="0" smtClean="0"/>
              <a:t> para obtener el plano de luz laser que </a:t>
            </a:r>
            <a:r>
              <a:rPr lang="es-ES" baseline="0" dirty="0" err="1" smtClean="0"/>
              <a:t>permitio</a:t>
            </a:r>
            <a:r>
              <a:rPr lang="es-ES" baseline="0" dirty="0" smtClean="0"/>
              <a:t> iluminar las partículas trazadoras. Dichas partículas fueron </a:t>
            </a:r>
            <a:r>
              <a:rPr lang="es-ES" baseline="0" dirty="0" err="1" smtClean="0"/>
              <a:t>microespefas</a:t>
            </a:r>
            <a:r>
              <a:rPr lang="es-ES" baseline="0" dirty="0" smtClean="0"/>
              <a:t> de vidrio de 10nanómetros con una densidad de 1,1g/cm3 similar a la del agua que se utilizo como fluido.</a:t>
            </a:r>
            <a:endParaRPr lang="es-AR" dirty="0"/>
          </a:p>
        </p:txBody>
      </p:sp>
      <p:sp>
        <p:nvSpPr>
          <p:cNvPr id="4" name="Marcador de número de diapositiva 3"/>
          <p:cNvSpPr>
            <a:spLocks noGrp="1"/>
          </p:cNvSpPr>
          <p:nvPr>
            <p:ph type="sldNum" sz="quarter" idx="10"/>
          </p:nvPr>
        </p:nvSpPr>
        <p:spPr/>
        <p:txBody>
          <a:bodyPr/>
          <a:lstStyle/>
          <a:p>
            <a:fld id="{1B9A179D-2D27-49E2-B022-8EDDA2EFE682}" type="slidenum">
              <a:rPr lang="en-US" smtClean="0"/>
              <a:pPr/>
              <a:t>35</a:t>
            </a:fld>
            <a:endParaRPr lang="en-US"/>
          </a:p>
        </p:txBody>
      </p:sp>
    </p:spTree>
    <p:extLst>
      <p:ext uri="{BB962C8B-B14F-4D97-AF65-F5344CB8AC3E}">
        <p14:creationId xmlns:p14="http://schemas.microsoft.com/office/powerpoint/2010/main" xmlns="" val="4080713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dirty="0" smtClean="0"/>
              <a:t>En</a:t>
            </a:r>
            <a:r>
              <a:rPr lang="es-AR" baseline="0" dirty="0" smtClean="0"/>
              <a:t> este video, el cual obtuvimos mediante la </a:t>
            </a:r>
            <a:r>
              <a:rPr lang="es-AR" baseline="0" dirty="0" err="1" smtClean="0"/>
              <a:t>gracacion</a:t>
            </a:r>
            <a:r>
              <a:rPr lang="es-AR" baseline="0" dirty="0" smtClean="0"/>
              <a:t> del plano laser, podemos ver el desplazamiento de las </a:t>
            </a:r>
            <a:r>
              <a:rPr lang="es-AR" baseline="0" dirty="0" err="1" smtClean="0"/>
              <a:t>particulas</a:t>
            </a:r>
            <a:r>
              <a:rPr lang="es-AR" baseline="0" dirty="0" smtClean="0"/>
              <a:t> en el canal. Se observa como sobre las paredes del canal el desplazamiento es menor mientras que en el centro se observa un desplazamiento mayor. </a:t>
            </a:r>
            <a:endParaRPr lang="es-AR" dirty="0" smtClean="0"/>
          </a:p>
          <a:p>
            <a:endParaRPr lang="es-AR" dirty="0"/>
          </a:p>
        </p:txBody>
      </p:sp>
      <p:sp>
        <p:nvSpPr>
          <p:cNvPr id="4" name="Marcador de número de diapositiva 3"/>
          <p:cNvSpPr>
            <a:spLocks noGrp="1"/>
          </p:cNvSpPr>
          <p:nvPr>
            <p:ph type="sldNum" sz="quarter" idx="10"/>
          </p:nvPr>
        </p:nvSpPr>
        <p:spPr/>
        <p:txBody>
          <a:bodyPr/>
          <a:lstStyle/>
          <a:p>
            <a:fld id="{1B9A179D-2D27-49E2-B022-8EDDA2EFE682}" type="slidenum">
              <a:rPr lang="en-US" smtClean="0"/>
              <a:pPr/>
              <a:t>38</a:t>
            </a:fld>
            <a:endParaRPr lang="en-US"/>
          </a:p>
        </p:txBody>
      </p:sp>
    </p:spTree>
    <p:extLst>
      <p:ext uri="{BB962C8B-B14F-4D97-AF65-F5344CB8AC3E}">
        <p14:creationId xmlns:p14="http://schemas.microsoft.com/office/powerpoint/2010/main" xmlns="" val="2807684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baseline="0" dirty="0" smtClean="0"/>
              <a:t>Sobre el video anterior se seleccionaron 4 pares de </a:t>
            </a:r>
            <a:r>
              <a:rPr lang="es-AR" baseline="0" dirty="0" err="1" smtClean="0"/>
              <a:t>frames</a:t>
            </a:r>
            <a:r>
              <a:rPr lang="es-AR" baseline="0" dirty="0" smtClean="0"/>
              <a:t> a distintos instantes de tiempo para analizar el comportamiento y </a:t>
            </a:r>
            <a:r>
              <a:rPr lang="es-AR" baseline="0" dirty="0" err="1" smtClean="0"/>
              <a:t>evolucion</a:t>
            </a:r>
            <a:r>
              <a:rPr lang="es-AR" baseline="0" dirty="0" smtClean="0"/>
              <a:t> de la </a:t>
            </a:r>
            <a:r>
              <a:rPr lang="es-AR" baseline="0" dirty="0" err="1" smtClean="0"/>
              <a:t>parabola</a:t>
            </a:r>
            <a:r>
              <a:rPr lang="es-AR" baseline="0" dirty="0" smtClean="0"/>
              <a:t>. Como se observa en los primeros instantes de tiempo el perfil de velocidad es casi plano, mientras que luego </a:t>
            </a:r>
            <a:r>
              <a:rPr lang="es-AR" baseline="0" dirty="0" err="1" smtClean="0"/>
              <a:t>comenzo</a:t>
            </a:r>
            <a:r>
              <a:rPr lang="es-AR" baseline="0" dirty="0" smtClean="0"/>
              <a:t> a presentar una forma </a:t>
            </a:r>
            <a:r>
              <a:rPr lang="es-AR" baseline="0" dirty="0" err="1" smtClean="0"/>
              <a:t>parabolica</a:t>
            </a:r>
            <a:r>
              <a:rPr lang="es-AR" baseline="0" dirty="0" smtClean="0"/>
              <a:t>. En este caso al igual que en el anterior se utilizo un filtro implementado por nosotros para obtener un perfil de velocidad concreto en un </a:t>
            </a:r>
            <a:r>
              <a:rPr lang="es-AR" baseline="0" dirty="0" err="1" smtClean="0"/>
              <a:t>posicion</a:t>
            </a:r>
            <a:r>
              <a:rPr lang="es-AR" baseline="0" dirty="0" smtClean="0"/>
              <a:t> y deseada.  Lo cual demuestra la importancia de contar con una herramienta extensible que permita la </a:t>
            </a:r>
            <a:r>
              <a:rPr lang="es-AR" baseline="0" dirty="0" err="1" smtClean="0"/>
              <a:t>incorporacion</a:t>
            </a:r>
            <a:r>
              <a:rPr lang="es-AR" baseline="0" dirty="0" smtClean="0"/>
              <a:t> de nuevos filtros.</a:t>
            </a:r>
            <a:endParaRPr lang="es-AR" dirty="0"/>
          </a:p>
        </p:txBody>
      </p:sp>
      <p:sp>
        <p:nvSpPr>
          <p:cNvPr id="4" name="3 Marcador de número de diapositiva"/>
          <p:cNvSpPr>
            <a:spLocks noGrp="1"/>
          </p:cNvSpPr>
          <p:nvPr>
            <p:ph type="sldNum" sz="quarter" idx="10"/>
          </p:nvPr>
        </p:nvSpPr>
        <p:spPr/>
        <p:txBody>
          <a:bodyPr/>
          <a:lstStyle/>
          <a:p>
            <a:fld id="{1B9A179D-2D27-49E2-B022-8EDDA2EFE682}" type="slidenum">
              <a:rPr lang="en-US" smtClean="0"/>
              <a:pPr/>
              <a:t>39</a:t>
            </a:fld>
            <a:endParaRPr lang="en-US"/>
          </a:p>
        </p:txBody>
      </p:sp>
    </p:spTree>
    <p:extLst>
      <p:ext uri="{BB962C8B-B14F-4D97-AF65-F5344CB8AC3E}">
        <p14:creationId xmlns:p14="http://schemas.microsoft.com/office/powerpoint/2010/main" xmlns="" val="22784592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smtClean="0">
                <a:solidFill>
                  <a:schemeClr val="tx1"/>
                </a:solidFill>
                <a:latin typeface="+mn-lt"/>
                <a:ea typeface="+mn-ea"/>
                <a:cs typeface="+mn-cs"/>
              </a:rPr>
              <a:t>El primer inconveniente que se presento fue la necesidad de disminuir la </a:t>
            </a:r>
            <a:r>
              <a:rPr lang="es-AR" sz="1200" b="0" i="0" u="none" strike="noStrike" kern="1200" baseline="0" dirty="0" err="1" smtClean="0">
                <a:solidFill>
                  <a:schemeClr val="tx1"/>
                </a:solidFill>
                <a:latin typeface="+mn-lt"/>
                <a:ea typeface="+mn-ea"/>
                <a:cs typeface="+mn-cs"/>
              </a:rPr>
              <a:t>introduccion</a:t>
            </a:r>
            <a:r>
              <a:rPr lang="es-AR" sz="1200" b="0" i="0" u="none" strike="noStrike" kern="1200" baseline="0" dirty="0" smtClean="0">
                <a:solidFill>
                  <a:schemeClr val="tx1"/>
                </a:solidFill>
                <a:latin typeface="+mn-lt"/>
                <a:ea typeface="+mn-ea"/>
                <a:cs typeface="+mn-cs"/>
              </a:rPr>
              <a:t> de ruido en el canal. Para esto, previamente al armado del mismo, fue necesario limpiarlo apropiadamente y purgar la bomba de cualquier </a:t>
            </a:r>
            <a:r>
              <a:rPr lang="es-AR" sz="1200" b="0" i="0" u="none" strike="noStrike" kern="1200" baseline="0" dirty="0" err="1" smtClean="0">
                <a:solidFill>
                  <a:schemeClr val="tx1"/>
                </a:solidFill>
                <a:latin typeface="+mn-lt"/>
                <a:ea typeface="+mn-ea"/>
                <a:cs typeface="+mn-cs"/>
              </a:rPr>
              <a:t>partcula</a:t>
            </a:r>
            <a:r>
              <a:rPr lang="es-AR" sz="1200" b="0" i="0" u="none" strike="noStrike" kern="1200" baseline="0" dirty="0" smtClean="0">
                <a:solidFill>
                  <a:schemeClr val="tx1"/>
                </a:solidFill>
                <a:latin typeface="+mn-lt"/>
                <a:ea typeface="+mn-ea"/>
                <a:cs typeface="+mn-cs"/>
              </a:rPr>
              <a:t> indeseada que pudiese contener.</a:t>
            </a:r>
          </a:p>
          <a:p>
            <a:r>
              <a:rPr lang="es-AR" sz="1200" b="0" i="0" u="none" strike="noStrike" kern="1200" baseline="0" dirty="0" smtClean="0">
                <a:solidFill>
                  <a:schemeClr val="tx1"/>
                </a:solidFill>
                <a:latin typeface="+mn-lt"/>
                <a:ea typeface="+mn-ea"/>
                <a:cs typeface="+mn-cs"/>
              </a:rPr>
              <a:t>En segunda instancia, fue necesario acondicionar el lugar para evitar el ingreso de la luz exterior, con el objetivo de permitir que la </a:t>
            </a:r>
            <a:r>
              <a:rPr lang="es-AR" sz="1200" b="0" i="0" u="none" strike="noStrike" kern="1200" baseline="0" dirty="0" err="1" smtClean="0">
                <a:solidFill>
                  <a:schemeClr val="tx1"/>
                </a:solidFill>
                <a:latin typeface="+mn-lt"/>
                <a:ea typeface="+mn-ea"/>
                <a:cs typeface="+mn-cs"/>
              </a:rPr>
              <a:t>camara</a:t>
            </a:r>
            <a:r>
              <a:rPr lang="es-AR" sz="1200" b="0" i="0" u="none" strike="noStrike" kern="1200" baseline="0" dirty="0" smtClean="0">
                <a:solidFill>
                  <a:schemeClr val="tx1"/>
                </a:solidFill>
                <a:latin typeface="+mn-lt"/>
                <a:ea typeface="+mn-ea"/>
                <a:cs typeface="+mn-cs"/>
              </a:rPr>
              <a:t> capte la luz reflejada del laser con mayor claridad.</a:t>
            </a:r>
          </a:p>
          <a:p>
            <a:r>
              <a:rPr lang="es-AR" sz="1200" b="0" i="0" u="none" strike="noStrike" kern="1200" baseline="0" dirty="0" smtClean="0">
                <a:solidFill>
                  <a:schemeClr val="tx1"/>
                </a:solidFill>
                <a:latin typeface="+mn-lt"/>
                <a:ea typeface="+mn-ea"/>
                <a:cs typeface="+mn-cs"/>
              </a:rPr>
              <a:t>Por ultimo, luego de pruebas fallidas con diferentes </a:t>
            </a:r>
            <a:r>
              <a:rPr lang="es-AR" sz="1200" b="0" i="0" u="none" strike="noStrike" kern="1200" baseline="0" dirty="0" err="1" smtClean="0">
                <a:solidFill>
                  <a:schemeClr val="tx1"/>
                </a:solidFill>
                <a:latin typeface="+mn-lt"/>
                <a:ea typeface="+mn-ea"/>
                <a:cs typeface="+mn-cs"/>
              </a:rPr>
              <a:t>camaras</a:t>
            </a:r>
            <a:r>
              <a:rPr lang="es-AR" sz="1200" b="0" i="0" u="none" strike="noStrike" kern="1200" baseline="0" dirty="0" smtClean="0">
                <a:solidFill>
                  <a:schemeClr val="tx1"/>
                </a:solidFill>
                <a:latin typeface="+mn-lt"/>
                <a:ea typeface="+mn-ea"/>
                <a:cs typeface="+mn-cs"/>
              </a:rPr>
              <a:t>, nos llevo a </a:t>
            </a:r>
            <a:r>
              <a:rPr lang="es-AR" sz="1200" b="0" i="0" u="none" strike="noStrike" kern="1200" baseline="0" dirty="0" err="1" smtClean="0">
                <a:solidFill>
                  <a:schemeClr val="tx1"/>
                </a:solidFill>
                <a:latin typeface="+mn-lt"/>
                <a:ea typeface="+mn-ea"/>
                <a:cs typeface="+mn-cs"/>
              </a:rPr>
              <a:t>utilzar</a:t>
            </a:r>
            <a:r>
              <a:rPr lang="es-AR" sz="1200" b="0" i="0" u="none" strike="noStrike" kern="1200" baseline="0" dirty="0" smtClean="0">
                <a:solidFill>
                  <a:schemeClr val="tx1"/>
                </a:solidFill>
                <a:latin typeface="+mn-lt"/>
                <a:ea typeface="+mn-ea"/>
                <a:cs typeface="+mn-cs"/>
              </a:rPr>
              <a:t> una </a:t>
            </a:r>
            <a:r>
              <a:rPr lang="es-AR" sz="1200" b="0" i="0" u="none" strike="noStrike" kern="1200" baseline="0" dirty="0" err="1" smtClean="0">
                <a:solidFill>
                  <a:schemeClr val="tx1"/>
                </a:solidFill>
                <a:latin typeface="+mn-lt"/>
                <a:ea typeface="+mn-ea"/>
                <a:cs typeface="+mn-cs"/>
              </a:rPr>
              <a:t>camara</a:t>
            </a:r>
            <a:r>
              <a:rPr lang="es-AR" sz="1200" b="0" i="0" u="none" strike="noStrike" kern="1200" baseline="0" dirty="0" smtClean="0">
                <a:solidFill>
                  <a:schemeClr val="tx1"/>
                </a:solidFill>
                <a:latin typeface="+mn-lt"/>
                <a:ea typeface="+mn-ea"/>
                <a:cs typeface="+mn-cs"/>
              </a:rPr>
              <a:t> de alta calidad y se concluyo en la importancia de ciertos factores. </a:t>
            </a:r>
          </a:p>
          <a:p>
            <a:r>
              <a:rPr lang="es-AR" sz="1200" b="0" i="0" u="none" strike="noStrike" kern="1200" baseline="0" dirty="0" smtClean="0">
                <a:solidFill>
                  <a:schemeClr val="tx1"/>
                </a:solidFill>
                <a:latin typeface="+mn-lt"/>
                <a:ea typeface="+mn-ea"/>
                <a:cs typeface="+mn-cs"/>
              </a:rPr>
              <a:t>En primer instancia un zoom </a:t>
            </a:r>
            <a:r>
              <a:rPr lang="es-AR" sz="1200" b="0" i="0" u="none" strike="noStrike" kern="1200" baseline="0" dirty="0" err="1" smtClean="0">
                <a:solidFill>
                  <a:schemeClr val="tx1"/>
                </a:solidFill>
                <a:latin typeface="+mn-lt"/>
                <a:ea typeface="+mn-ea"/>
                <a:cs typeface="+mn-cs"/>
              </a:rPr>
              <a:t>optico</a:t>
            </a:r>
            <a:r>
              <a:rPr lang="es-AR" sz="1200" b="0" i="0" u="none" strike="noStrike" kern="1200" baseline="0" dirty="0" smtClean="0">
                <a:solidFill>
                  <a:schemeClr val="tx1"/>
                </a:solidFill>
                <a:latin typeface="+mn-lt"/>
                <a:ea typeface="+mn-ea"/>
                <a:cs typeface="+mn-cs"/>
              </a:rPr>
              <a:t> calidad y una buena </a:t>
            </a:r>
            <a:r>
              <a:rPr lang="es-AR" sz="1200" b="0" i="0" u="none" strike="noStrike" kern="1200" baseline="0" dirty="0" err="1" smtClean="0">
                <a:solidFill>
                  <a:schemeClr val="tx1"/>
                </a:solidFill>
                <a:latin typeface="+mn-lt"/>
                <a:ea typeface="+mn-ea"/>
                <a:cs typeface="+mn-cs"/>
              </a:rPr>
              <a:t>resolucion</a:t>
            </a:r>
            <a:r>
              <a:rPr lang="es-AR" sz="1200" b="0" i="0" u="none" strike="noStrike" kern="1200" baseline="0" dirty="0" smtClean="0">
                <a:solidFill>
                  <a:schemeClr val="tx1"/>
                </a:solidFill>
                <a:latin typeface="+mn-lt"/>
                <a:ea typeface="+mn-ea"/>
                <a:cs typeface="+mn-cs"/>
              </a:rPr>
              <a:t> para que las </a:t>
            </a:r>
            <a:r>
              <a:rPr lang="es-AR" sz="1200" b="0" i="0" u="none" strike="noStrike" kern="1200" baseline="0" dirty="0" err="1" smtClean="0">
                <a:solidFill>
                  <a:schemeClr val="tx1"/>
                </a:solidFill>
                <a:latin typeface="+mn-lt"/>
                <a:ea typeface="+mn-ea"/>
                <a:cs typeface="+mn-cs"/>
              </a:rPr>
              <a:t>particulas</a:t>
            </a:r>
            <a:r>
              <a:rPr lang="es-AR" sz="1200" b="0" i="0" u="none" strike="noStrike" kern="1200" baseline="0" dirty="0" smtClean="0">
                <a:solidFill>
                  <a:schemeClr val="tx1"/>
                </a:solidFill>
                <a:latin typeface="+mn-lt"/>
                <a:ea typeface="+mn-ea"/>
                <a:cs typeface="+mn-cs"/>
              </a:rPr>
              <a:t> se aprecien con claridad. El foco debe ser manual, ya que el mismo debe estar sobre el plano laser y no sobre alguna otra superficie, como pueden ser los marcos del canal o el fundo del mismo.</a:t>
            </a:r>
          </a:p>
          <a:p>
            <a:r>
              <a:rPr lang="es-AR" sz="1200" b="0" i="0" u="none" strike="noStrike" kern="1200" baseline="0" dirty="0" smtClean="0">
                <a:solidFill>
                  <a:schemeClr val="tx1"/>
                </a:solidFill>
                <a:latin typeface="+mn-lt"/>
                <a:ea typeface="+mn-ea"/>
                <a:cs typeface="+mn-cs"/>
              </a:rPr>
              <a:t>Por ultimo el tiempo de </a:t>
            </a:r>
            <a:r>
              <a:rPr lang="es-AR" sz="1200" b="0" i="0" u="none" strike="noStrike" kern="1200" baseline="0" dirty="0" err="1" smtClean="0">
                <a:solidFill>
                  <a:schemeClr val="tx1"/>
                </a:solidFill>
                <a:latin typeface="+mn-lt"/>
                <a:ea typeface="+mn-ea"/>
                <a:cs typeface="+mn-cs"/>
              </a:rPr>
              <a:t>exposicion</a:t>
            </a:r>
            <a:r>
              <a:rPr lang="es-AR" sz="1200" b="0" i="0" u="none" strike="noStrike" kern="1200" baseline="0" dirty="0" smtClean="0">
                <a:solidFill>
                  <a:schemeClr val="tx1"/>
                </a:solidFill>
                <a:latin typeface="+mn-lt"/>
                <a:ea typeface="+mn-ea"/>
                <a:cs typeface="+mn-cs"/>
              </a:rPr>
              <a:t> del obturador debe ser lo </a:t>
            </a:r>
            <a:r>
              <a:rPr lang="es-AR" sz="1200" b="0" i="0" u="none" strike="noStrike" kern="1200" baseline="0" dirty="0" err="1" smtClean="0">
                <a:solidFill>
                  <a:schemeClr val="tx1"/>
                </a:solidFill>
                <a:latin typeface="+mn-lt"/>
                <a:ea typeface="+mn-ea"/>
                <a:cs typeface="+mn-cs"/>
              </a:rPr>
              <a:t>sucientemente</a:t>
            </a:r>
            <a:r>
              <a:rPr lang="es-AR" sz="1200" b="0" i="0" u="none" strike="noStrike" kern="1200" baseline="0" dirty="0" smtClean="0">
                <a:solidFill>
                  <a:schemeClr val="tx1"/>
                </a:solidFill>
                <a:latin typeface="+mn-lt"/>
                <a:ea typeface="+mn-ea"/>
                <a:cs typeface="+mn-cs"/>
              </a:rPr>
              <a:t> chico como para que el movimiento de las </a:t>
            </a:r>
            <a:r>
              <a:rPr lang="es-AR" sz="1200" b="0" i="0" u="none" strike="noStrike" kern="1200" baseline="0" dirty="0" err="1" smtClean="0">
                <a:solidFill>
                  <a:schemeClr val="tx1"/>
                </a:solidFill>
                <a:latin typeface="+mn-lt"/>
                <a:ea typeface="+mn-ea"/>
                <a:cs typeface="+mn-cs"/>
              </a:rPr>
              <a:t>particulas</a:t>
            </a:r>
            <a:r>
              <a:rPr lang="es-AR" sz="1200" b="0" i="0" u="none" strike="noStrike" kern="1200" baseline="0" dirty="0" smtClean="0">
                <a:solidFill>
                  <a:schemeClr val="tx1"/>
                </a:solidFill>
                <a:latin typeface="+mn-lt"/>
                <a:ea typeface="+mn-ea"/>
                <a:cs typeface="+mn-cs"/>
              </a:rPr>
              <a:t> no cause una imagen movida, pero no tan chico como para no captar la luz de la mayor parte de las </a:t>
            </a:r>
            <a:r>
              <a:rPr lang="es-AR" sz="1200" b="0" i="0" u="none" strike="noStrike" kern="1200" baseline="0" dirty="0" err="1" smtClean="0">
                <a:solidFill>
                  <a:schemeClr val="tx1"/>
                </a:solidFill>
                <a:latin typeface="+mn-lt"/>
                <a:ea typeface="+mn-ea"/>
                <a:cs typeface="+mn-cs"/>
              </a:rPr>
              <a:t>partculas</a:t>
            </a:r>
            <a:r>
              <a:rPr lang="es-AR" sz="1200" b="0" i="0" u="none" strike="noStrike" kern="1200" baseline="0" dirty="0" smtClean="0">
                <a:solidFill>
                  <a:schemeClr val="tx1"/>
                </a:solidFill>
                <a:latin typeface="+mn-lt"/>
                <a:ea typeface="+mn-ea"/>
                <a:cs typeface="+mn-cs"/>
              </a:rPr>
              <a:t>.</a:t>
            </a:r>
            <a:endParaRPr lang="es-AR" dirty="0"/>
          </a:p>
        </p:txBody>
      </p:sp>
      <p:sp>
        <p:nvSpPr>
          <p:cNvPr id="4" name="Marcador de número de diapositiva 3"/>
          <p:cNvSpPr>
            <a:spLocks noGrp="1"/>
          </p:cNvSpPr>
          <p:nvPr>
            <p:ph type="sldNum" sz="quarter" idx="10"/>
          </p:nvPr>
        </p:nvSpPr>
        <p:spPr/>
        <p:txBody>
          <a:bodyPr/>
          <a:lstStyle/>
          <a:p>
            <a:fld id="{1B9A179D-2D27-49E2-B022-8EDDA2EFE682}" type="slidenum">
              <a:rPr lang="en-US" smtClean="0"/>
              <a:pPr/>
              <a:t>40</a:t>
            </a:fld>
            <a:endParaRPr lang="en-US"/>
          </a:p>
        </p:txBody>
      </p:sp>
    </p:spTree>
    <p:extLst>
      <p:ext uri="{BB962C8B-B14F-4D97-AF65-F5344CB8AC3E}">
        <p14:creationId xmlns:p14="http://schemas.microsoft.com/office/powerpoint/2010/main" xmlns="" val="255318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En </a:t>
            </a:r>
            <a:r>
              <a:rPr lang="es-ES" dirty="0" err="1" smtClean="0"/>
              <a:t>conclusion</a:t>
            </a:r>
            <a:r>
              <a:rPr lang="es-ES" dirty="0" smtClean="0"/>
              <a:t>, realizamos 4 experimentos</a:t>
            </a:r>
            <a:r>
              <a:rPr lang="es-ES" baseline="0" dirty="0" smtClean="0"/>
              <a:t> sobre </a:t>
            </a:r>
            <a:r>
              <a:rPr lang="es-ES" baseline="0" dirty="0" err="1" smtClean="0"/>
              <a:t>direntes</a:t>
            </a:r>
            <a:r>
              <a:rPr lang="es-ES" baseline="0" dirty="0" smtClean="0"/>
              <a:t> casos de estudio comparando los resultados contra resultados conocidos de forma </a:t>
            </a:r>
            <a:r>
              <a:rPr lang="es-ES" baseline="0" dirty="0" err="1" smtClean="0"/>
              <a:t>analitica</a:t>
            </a:r>
            <a:r>
              <a:rPr lang="es-ES" baseline="0" dirty="0" smtClean="0"/>
              <a:t> y/o </a:t>
            </a:r>
            <a:r>
              <a:rPr lang="es-ES" baseline="0" dirty="0" err="1" smtClean="0"/>
              <a:t>numerica</a:t>
            </a:r>
            <a:r>
              <a:rPr lang="es-ES" baseline="0" dirty="0" smtClean="0"/>
              <a:t>, donde se utilizaron desde imágenes </a:t>
            </a:r>
            <a:r>
              <a:rPr lang="es-ES" baseline="0" dirty="0" err="1" smtClean="0"/>
              <a:t>sinteticas</a:t>
            </a:r>
            <a:r>
              <a:rPr lang="es-ES" baseline="0" dirty="0" smtClean="0"/>
              <a:t> hasta imágenes experimentales e incluso se realizo un propio experimento donde pudimos comprender mas en concreto todas las dificultades que la </a:t>
            </a:r>
            <a:r>
              <a:rPr lang="es-ES" baseline="0" dirty="0" err="1" smtClean="0"/>
              <a:t>recolccion</a:t>
            </a:r>
            <a:r>
              <a:rPr lang="es-ES" baseline="0" dirty="0" smtClean="0"/>
              <a:t> de imágenes presenta. </a:t>
            </a:r>
          </a:p>
          <a:p>
            <a:r>
              <a:rPr lang="es-ES" baseline="0" dirty="0" smtClean="0"/>
              <a:t>Esto nos </a:t>
            </a:r>
            <a:r>
              <a:rPr lang="es-ES" baseline="0" dirty="0" err="1" smtClean="0"/>
              <a:t>permitio</a:t>
            </a:r>
            <a:r>
              <a:rPr lang="es-ES" baseline="0" dirty="0" smtClean="0"/>
              <a:t> </a:t>
            </a:r>
            <a:r>
              <a:rPr lang="es-ES" baseline="0" dirty="0" err="1" smtClean="0"/>
              <a:t>ademas</a:t>
            </a:r>
            <a:r>
              <a:rPr lang="es-ES" baseline="0" dirty="0" smtClean="0"/>
              <a:t> demostrar las mejoras y utilidad que puede obtenerse mediante la combinación de diferentes herramientas respecto de la </a:t>
            </a:r>
            <a:r>
              <a:rPr lang="es-ES" baseline="0" dirty="0" err="1" smtClean="0"/>
              <a:t>utilizacion</a:t>
            </a:r>
            <a:r>
              <a:rPr lang="es-ES" baseline="0" dirty="0" smtClean="0"/>
              <a:t> de las herramientas de forma aislada, principalmente en la etapa de pre-procesamiento, la cual no estaba presente en ninguna herramienta, donde se la aplicación de filtros que mejoren la calidad de las imágenes demostró aportar mejoras en los resultados.</a:t>
            </a:r>
            <a:endParaRPr lang="es-AR" dirty="0"/>
          </a:p>
        </p:txBody>
      </p:sp>
      <p:sp>
        <p:nvSpPr>
          <p:cNvPr id="4" name="3 Marcador de número de diapositiva"/>
          <p:cNvSpPr>
            <a:spLocks noGrp="1"/>
          </p:cNvSpPr>
          <p:nvPr>
            <p:ph type="sldNum" sz="quarter" idx="10"/>
          </p:nvPr>
        </p:nvSpPr>
        <p:spPr/>
        <p:txBody>
          <a:bodyPr/>
          <a:lstStyle/>
          <a:p>
            <a:fld id="{1B9A179D-2D27-49E2-B022-8EDDA2EFE682}" type="slidenum">
              <a:rPr lang="en-US" smtClean="0"/>
              <a:pPr/>
              <a:t>42</a:t>
            </a:fld>
            <a:endParaRPr lang="en-US"/>
          </a:p>
        </p:txBody>
      </p:sp>
    </p:spTree>
    <p:extLst>
      <p:ext uri="{BB962C8B-B14F-4D97-AF65-F5344CB8AC3E}">
        <p14:creationId xmlns:p14="http://schemas.microsoft.com/office/powerpoint/2010/main" xmlns="" val="1884629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Es decir que contar con una arquitectura extensible</a:t>
            </a:r>
            <a:r>
              <a:rPr lang="es-ES" baseline="0" dirty="0" smtClean="0"/>
              <a:t> y modificable </a:t>
            </a:r>
            <a:r>
              <a:rPr lang="es-ES" baseline="0" dirty="0" err="1" smtClean="0"/>
              <a:t>permitio</a:t>
            </a:r>
            <a:r>
              <a:rPr lang="es-ES" baseline="0" dirty="0" smtClean="0"/>
              <a:t> adaptarse de mejor manera a los diferentes casos de estudio utilizando funcionalidades presentes en diversas herramientas. </a:t>
            </a:r>
            <a:r>
              <a:rPr lang="es-ES" baseline="0" dirty="0" err="1" smtClean="0"/>
              <a:t>Ademas</a:t>
            </a:r>
            <a:r>
              <a:rPr lang="es-ES" baseline="0" dirty="0" smtClean="0"/>
              <a:t> la </a:t>
            </a:r>
            <a:r>
              <a:rPr lang="es-ES" baseline="0" dirty="0" err="1" smtClean="0"/>
              <a:t>implementacionde</a:t>
            </a:r>
            <a:r>
              <a:rPr lang="es-ES" baseline="0" dirty="0" smtClean="0"/>
              <a:t> una arquitectura </a:t>
            </a:r>
            <a:r>
              <a:rPr lang="es-ES" baseline="0" dirty="0" err="1" smtClean="0"/>
              <a:t>multi</a:t>
            </a:r>
            <a:r>
              <a:rPr lang="es-ES" baseline="0" dirty="0" smtClean="0"/>
              <a:t>-hilo demostró aportar gran mejora en la performance respecto de aquellas herramientas que no presentan paralelismo. Y por ultimo la utilización de una cache fue de gran utilidad y agilizo las pruebas realizadas evitando el recalculo de resultados ya conocidos.</a:t>
            </a:r>
          </a:p>
        </p:txBody>
      </p:sp>
      <p:sp>
        <p:nvSpPr>
          <p:cNvPr id="4" name="3 Marcador de número de diapositiva"/>
          <p:cNvSpPr>
            <a:spLocks noGrp="1"/>
          </p:cNvSpPr>
          <p:nvPr>
            <p:ph type="sldNum" sz="quarter" idx="10"/>
          </p:nvPr>
        </p:nvSpPr>
        <p:spPr/>
        <p:txBody>
          <a:bodyPr/>
          <a:lstStyle/>
          <a:p>
            <a:fld id="{1B9A179D-2D27-49E2-B022-8EDDA2EFE682}" type="slidenum">
              <a:rPr lang="en-US" smtClean="0"/>
              <a:pPr/>
              <a:t>43</a:t>
            </a:fld>
            <a:endParaRPr lang="en-US"/>
          </a:p>
        </p:txBody>
      </p:sp>
    </p:spTree>
    <p:extLst>
      <p:ext uri="{BB962C8B-B14F-4D97-AF65-F5344CB8AC3E}">
        <p14:creationId xmlns:p14="http://schemas.microsoft.com/office/powerpoint/2010/main" xmlns="" val="946495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Como vimos en la filmina anterior todo comienza</a:t>
            </a:r>
            <a:r>
              <a:rPr lang="es-ES" baseline="0" dirty="0" smtClean="0"/>
              <a:t> por el proceso de recolección de imágenes. Para ello es necesario realizar la configuración del escenario que nos permita obtener dichas imágenes para el procesamiento. Para ello en primer lugar se debe colocar el fluido a ser analizado en el canal correspondiente. Posteriormente se debe generar un plano de luz laser que ilumine el plano del fluido que desea analizarse. Cabe aclarar que para generar un plano de luz se utilizan lentes cilíndricos. Siguiente a esto se debe colocar en el mismo las partículas, las cuales serán capturadas en las imágenes y a través de las cuales es posible realizar el procesamiento y determinar el campo de velocidades. Es importante tener en cuenta la elección de las partículas a introducir en el fluido, por ejemplo que las mismas </a:t>
            </a:r>
            <a:r>
              <a:rPr lang="es-AR" sz="1200" b="0" i="0" u="none" strike="noStrike" kern="1200" baseline="0" dirty="0" smtClean="0">
                <a:solidFill>
                  <a:schemeClr val="tx1"/>
                </a:solidFill>
                <a:latin typeface="+mn-lt"/>
                <a:ea typeface="+mn-ea"/>
                <a:cs typeface="+mn-cs"/>
              </a:rPr>
              <a:t>convenientemente esféricas (ya que la luz siempre incide perpendicularmente y el centro de masa se encuentra equidistante de todos los puntos) y de densidad similar o igual a la del fluido para que se adapte al movimiento del mismo evitando que floten o se hundan demasiado.</a:t>
            </a:r>
            <a:endParaRPr lang="es-ES" baseline="0" dirty="0" smtClean="0"/>
          </a:p>
        </p:txBody>
      </p:sp>
      <p:sp>
        <p:nvSpPr>
          <p:cNvPr id="4" name="Marcador de número de diapositiva 3"/>
          <p:cNvSpPr>
            <a:spLocks noGrp="1"/>
          </p:cNvSpPr>
          <p:nvPr>
            <p:ph type="sldNum" sz="quarter" idx="10"/>
          </p:nvPr>
        </p:nvSpPr>
        <p:spPr/>
        <p:txBody>
          <a:bodyPr/>
          <a:lstStyle/>
          <a:p>
            <a:fld id="{1B9A179D-2D27-49E2-B022-8EDDA2EFE682}" type="slidenum">
              <a:rPr lang="en-US" smtClean="0"/>
              <a:pPr/>
              <a:t>6</a:t>
            </a:fld>
            <a:endParaRPr lang="en-US"/>
          </a:p>
        </p:txBody>
      </p:sp>
    </p:spTree>
    <p:extLst>
      <p:ext uri="{BB962C8B-B14F-4D97-AF65-F5344CB8AC3E}">
        <p14:creationId xmlns:p14="http://schemas.microsoft.com/office/powerpoint/2010/main" xmlns="" val="356310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El</a:t>
            </a:r>
            <a:r>
              <a:rPr lang="es-ES" baseline="0" dirty="0" smtClean="0"/>
              <a:t> objetivo del pre procesamiento es mejorar la calidad de las imágenes para que las etapas posteriores puedan producir mejores resultados a sus etapas siguientes. En esta figura se pueden observar un ejemplo de los diferentes tratamientos que se pueden realizar sobre las imágenes para mejorar la visualización de las partículas. En el caso de CLAHE, permite mejorar la legibilidad de los datos de la imagen, resaltando las zonas de iluminación. El caso de High-Pass, permite eliminar la refracción de luz sobre el fondo. Por ultimo </a:t>
            </a:r>
            <a:r>
              <a:rPr lang="es-ES" baseline="0" dirty="0" err="1" smtClean="0"/>
              <a:t>intensity</a:t>
            </a:r>
            <a:r>
              <a:rPr lang="es-ES" baseline="0" dirty="0" smtClean="0"/>
              <a:t> </a:t>
            </a:r>
            <a:r>
              <a:rPr lang="es-ES" baseline="0" dirty="0" err="1" smtClean="0"/>
              <a:t>capping</a:t>
            </a:r>
            <a:r>
              <a:rPr lang="es-ES" baseline="0" dirty="0" smtClean="0"/>
              <a:t> selecciona un umbral y todas las intensidades de las partículas que superen ese umbral son sustituidas por este valor máximo. Esto permite que las partículas con mayor intensidad incidan mas sobre el resultado de la correlación</a:t>
            </a:r>
            <a:endParaRPr lang="es-AR" dirty="0"/>
          </a:p>
        </p:txBody>
      </p:sp>
      <p:sp>
        <p:nvSpPr>
          <p:cNvPr id="4" name="3 Marcador de número de diapositiva"/>
          <p:cNvSpPr>
            <a:spLocks noGrp="1"/>
          </p:cNvSpPr>
          <p:nvPr>
            <p:ph type="sldNum" sz="quarter" idx="10"/>
          </p:nvPr>
        </p:nvSpPr>
        <p:spPr/>
        <p:txBody>
          <a:bodyPr/>
          <a:lstStyle/>
          <a:p>
            <a:fld id="{1B9A179D-2D27-49E2-B022-8EDDA2EFE682}" type="slidenum">
              <a:rPr lang="en-US" smtClean="0"/>
              <a:pPr/>
              <a:t>7</a:t>
            </a:fld>
            <a:endParaRPr lang="en-US"/>
          </a:p>
        </p:txBody>
      </p:sp>
    </p:spTree>
    <p:extLst>
      <p:ext uri="{BB962C8B-B14F-4D97-AF65-F5344CB8AC3E}">
        <p14:creationId xmlns:p14="http://schemas.microsoft.com/office/powerpoint/2010/main" xmlns="" val="1404225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AR" sz="1200" b="0" i="0" u="none" strike="noStrike" kern="1200" baseline="0" dirty="0" smtClean="0">
                <a:solidFill>
                  <a:schemeClr val="tx1"/>
                </a:solidFill>
                <a:latin typeface="+mn-lt"/>
                <a:ea typeface="+mn-ea"/>
                <a:cs typeface="+mn-cs"/>
              </a:rPr>
              <a:t>La autocorrelación es un caso particular de correlación, ya que la imagen se correlaciona consigo misma, y se aplica cuando las dos imágenes consecutivas de las partículas se graban en un mismo fotograma. Esto se logra dejando el obturador de la cámara abierto durante dos pulsos de laser. En el caso de la </a:t>
            </a:r>
            <a:r>
              <a:rPr lang="es-AR" sz="1200" b="0" i="0" u="none" strike="noStrike" kern="1200" baseline="0" dirty="0" err="1" smtClean="0">
                <a:solidFill>
                  <a:schemeClr val="tx1"/>
                </a:solidFill>
                <a:latin typeface="+mn-lt"/>
                <a:ea typeface="+mn-ea"/>
                <a:cs typeface="+mn-cs"/>
              </a:rPr>
              <a:t>correlacion</a:t>
            </a:r>
            <a:r>
              <a:rPr lang="es-AR" sz="1200" b="0" i="0" u="none" strike="noStrike" kern="1200" baseline="0" dirty="0" smtClean="0">
                <a:solidFill>
                  <a:schemeClr val="tx1"/>
                </a:solidFill>
                <a:latin typeface="+mn-lt"/>
                <a:ea typeface="+mn-ea"/>
                <a:cs typeface="+mn-cs"/>
              </a:rPr>
              <a:t> cruzada, se obtienen dos imágenes correspondientes a dos instantes de tiempo diferente y se correlacionan ambas imágenes obteniéndose.</a:t>
            </a:r>
            <a:endParaRPr lang="es-AR" dirty="0"/>
          </a:p>
        </p:txBody>
      </p:sp>
      <p:sp>
        <p:nvSpPr>
          <p:cNvPr id="4" name="3 Marcador de número de diapositiva"/>
          <p:cNvSpPr>
            <a:spLocks noGrp="1"/>
          </p:cNvSpPr>
          <p:nvPr>
            <p:ph type="sldNum" sz="quarter" idx="10"/>
          </p:nvPr>
        </p:nvSpPr>
        <p:spPr/>
        <p:txBody>
          <a:bodyPr/>
          <a:lstStyle/>
          <a:p>
            <a:fld id="{1B9A179D-2D27-49E2-B022-8EDDA2EFE682}" type="slidenum">
              <a:rPr lang="en-US" smtClean="0"/>
              <a:pPr/>
              <a:t>8</a:t>
            </a:fld>
            <a:endParaRPr lang="en-US"/>
          </a:p>
        </p:txBody>
      </p:sp>
    </p:spTree>
    <p:extLst>
      <p:ext uri="{BB962C8B-B14F-4D97-AF65-F5344CB8AC3E}">
        <p14:creationId xmlns:p14="http://schemas.microsoft.com/office/powerpoint/2010/main" xmlns="" val="1670232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El método</a:t>
            </a:r>
            <a:r>
              <a:rPr lang="es-ES" baseline="0" dirty="0" smtClean="0"/>
              <a:t> de correlación entre dos imágenes (ya sea la misma para el caso de la autocorrelación, o imágenes diferentes para el caso de la correlación cruzada) consiste en dividir las imágenes en ventanas de interrogación, desplazar dicha ventana pixel a pixel sobre su misma ventana de interrogación en la otra imagen y correlacionar en cada desplazamiento obtenido como resultado un plano de correlación. Como podemos observar en dicho plano, existe un pico de correlación máximo que es el que determina el desplazamiento que obtuvo mayor similitud, y la distancia entre el centro del plano y el máximo determina el valor de desplazamiento de las partículas en esa ventana</a:t>
            </a:r>
            <a:endParaRPr lang="es-AR" dirty="0" smtClean="0"/>
          </a:p>
          <a:p>
            <a:endParaRPr lang="es-AR" dirty="0"/>
          </a:p>
        </p:txBody>
      </p:sp>
      <p:sp>
        <p:nvSpPr>
          <p:cNvPr id="4" name="Marcador de número de diapositiva 3"/>
          <p:cNvSpPr>
            <a:spLocks noGrp="1"/>
          </p:cNvSpPr>
          <p:nvPr>
            <p:ph type="sldNum" sz="quarter" idx="10"/>
          </p:nvPr>
        </p:nvSpPr>
        <p:spPr/>
        <p:txBody>
          <a:bodyPr/>
          <a:lstStyle/>
          <a:p>
            <a:fld id="{1B9A179D-2D27-49E2-B022-8EDDA2EFE682}" type="slidenum">
              <a:rPr lang="en-US" smtClean="0"/>
              <a:pPr/>
              <a:t>9</a:t>
            </a:fld>
            <a:endParaRPr lang="en-US"/>
          </a:p>
        </p:txBody>
      </p:sp>
    </p:spTree>
    <p:extLst>
      <p:ext uri="{BB962C8B-B14F-4D97-AF65-F5344CB8AC3E}">
        <p14:creationId xmlns:p14="http://schemas.microsoft.com/office/powerpoint/2010/main" xmlns="" val="1962498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Luego,</a:t>
            </a:r>
            <a:r>
              <a:rPr lang="es-ES" baseline="0" dirty="0" smtClean="0"/>
              <a:t> como se puede observar en esta animación, este proceso se realiza por cada una de las ventanas de interrogación definidas obteniéndose así el mapa de vectores resultante. </a:t>
            </a:r>
            <a:endParaRPr lang="es-AR" dirty="0"/>
          </a:p>
        </p:txBody>
      </p:sp>
      <p:sp>
        <p:nvSpPr>
          <p:cNvPr id="4" name="3 Marcador de número de diapositiva"/>
          <p:cNvSpPr>
            <a:spLocks noGrp="1"/>
          </p:cNvSpPr>
          <p:nvPr>
            <p:ph type="sldNum" sz="quarter" idx="10"/>
          </p:nvPr>
        </p:nvSpPr>
        <p:spPr/>
        <p:txBody>
          <a:bodyPr/>
          <a:lstStyle/>
          <a:p>
            <a:fld id="{1B9A179D-2D27-49E2-B022-8EDDA2EFE682}" type="slidenum">
              <a:rPr lang="en-US" smtClean="0"/>
              <a:pPr/>
              <a:t>10</a:t>
            </a:fld>
            <a:endParaRPr lang="en-US"/>
          </a:p>
        </p:txBody>
      </p:sp>
    </p:spTree>
    <p:extLst>
      <p:ext uri="{BB962C8B-B14F-4D97-AF65-F5344CB8AC3E}">
        <p14:creationId xmlns:p14="http://schemas.microsoft.com/office/powerpoint/2010/main" xmlns="" val="4124338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post </a:t>
            </a:r>
            <a:r>
              <a:rPr lang="es-ES" dirty="0" err="1" smtClean="0"/>
              <a:t>procesmaiento</a:t>
            </a:r>
            <a:r>
              <a:rPr lang="es-ES" baseline="0" dirty="0" smtClean="0"/>
              <a:t> consiste en detectar aquellos vectores </a:t>
            </a:r>
            <a:r>
              <a:rPr lang="es-ES" baseline="0" dirty="0" err="1" smtClean="0"/>
              <a:t>invalidos</a:t>
            </a:r>
            <a:r>
              <a:rPr lang="es-ES" baseline="0" dirty="0" smtClean="0"/>
              <a:t> y reemplazarlos con el objetivo de obtener mejores resultados. Los métodos utilizados para efectuar este tratamiento miran sus vectores vecinos para determinar si un vector es correcto o incorrecto, por ejemplo se pueden tomar un conjunto de vecinos y obtener el desplazamiento medio para determinar si un vector es correcto o incorrecto. Existen diferentes técnicas para eliminar vectores </a:t>
            </a:r>
            <a:r>
              <a:rPr lang="es-ES" baseline="0" dirty="0" err="1" smtClean="0"/>
              <a:t>invalidos</a:t>
            </a:r>
            <a:r>
              <a:rPr lang="es-ES" baseline="0" dirty="0" smtClean="0"/>
              <a:t>, otra puede ser observar el plano de </a:t>
            </a:r>
            <a:r>
              <a:rPr lang="es-ES" baseline="0" dirty="0" err="1" smtClean="0"/>
              <a:t>correlacion</a:t>
            </a:r>
            <a:r>
              <a:rPr lang="es-ES" baseline="0" dirty="0" smtClean="0"/>
              <a:t>, y si el pico no supera un umbral (es decir que no es lo suficientemente similar) dicho vector se considera invalido. Una vez eliminados los vectores se procede a la interpolación de los mismos</a:t>
            </a:r>
            <a:endParaRPr lang="es-AR" dirty="0"/>
          </a:p>
        </p:txBody>
      </p:sp>
      <p:sp>
        <p:nvSpPr>
          <p:cNvPr id="4" name="Marcador de número de diapositiva 3"/>
          <p:cNvSpPr>
            <a:spLocks noGrp="1"/>
          </p:cNvSpPr>
          <p:nvPr>
            <p:ph type="sldNum" sz="quarter" idx="10"/>
          </p:nvPr>
        </p:nvSpPr>
        <p:spPr/>
        <p:txBody>
          <a:bodyPr/>
          <a:lstStyle/>
          <a:p>
            <a:fld id="{1B9A179D-2D27-49E2-B022-8EDDA2EFE682}" type="slidenum">
              <a:rPr lang="en-US" smtClean="0"/>
              <a:pPr/>
              <a:t>11</a:t>
            </a:fld>
            <a:endParaRPr lang="en-US"/>
          </a:p>
        </p:txBody>
      </p:sp>
    </p:spTree>
    <p:extLst>
      <p:ext uri="{BB962C8B-B14F-4D97-AF65-F5344CB8AC3E}">
        <p14:creationId xmlns:p14="http://schemas.microsoft.com/office/powerpoint/2010/main" xmlns="" val="418624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2" name="Freeform 11"/>
          <p:cNvSpPr>
            <a:spLocks noChangeArrowheads="1"/>
          </p:cNvSpPr>
          <p:nvPr/>
        </p:nvSpPr>
        <p:spPr bwMode="white">
          <a:xfrm>
            <a:off x="8429022" y="0"/>
            <a:ext cx="3762978"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a:extLst/>
        </p:spPr>
        <p:txBody>
          <a:bodyPr vert="horz" wrap="square" lIns="91440" tIns="45720" rIns="91440" bIns="45720" numCol="1" anchor="t" anchorCtr="0" compatLnSpc="1">
            <a:prstTxWarp prst="textNoShape">
              <a:avLst/>
            </a:prstTxWarp>
            <a:noAutofit/>
          </a:bodyPr>
          <a:lstStyle/>
          <a:p>
            <a:endParaRPr lang="en-US" sz="1800"/>
          </a:p>
        </p:txBody>
      </p:sp>
      <p:sp>
        <p:nvSpPr>
          <p:cNvPr id="7" name="Freeform 6"/>
          <p:cNvSpPr>
            <a:spLocks/>
          </p:cNvSpPr>
          <p:nvPr/>
        </p:nvSpPr>
        <p:spPr bwMode="auto">
          <a:xfrm>
            <a:off x="8145385"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pPr lvl="0"/>
            <a:endParaRPr lang="en-US" sz="1800"/>
          </a:p>
        </p:txBody>
      </p:sp>
      <p:sp>
        <p:nvSpPr>
          <p:cNvPr id="8" name="Freeform 7"/>
          <p:cNvSpPr>
            <a:spLocks/>
          </p:cNvSpPr>
          <p:nvPr/>
        </p:nvSpPr>
        <p:spPr bwMode="auto">
          <a:xfrm>
            <a:off x="7950653"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0" y="1873584"/>
            <a:ext cx="6400800" cy="2560320"/>
          </a:xfrm>
        </p:spPr>
        <p:txBody>
          <a:bodyPr anchor="b">
            <a:normAutofit/>
          </a:bodyPr>
          <a:lstStyle>
            <a:lvl1pPr algn="l">
              <a:defRPr sz="4000">
                <a:solidFill>
                  <a:schemeClr val="tx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295400" y="4572000"/>
            <a:ext cx="6400800" cy="1600200"/>
          </a:xfrm>
        </p:spPr>
        <p:txBody>
          <a:bodyPr/>
          <a:lstStyle>
            <a:lvl1pPr marL="0" indent="0" algn="l">
              <a:spcBef>
                <a:spcPts val="12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a:p>
        </p:txBody>
      </p:sp>
    </p:spTree>
    <p:extLst>
      <p:ext uri="{BB962C8B-B14F-4D97-AF65-F5344CB8AC3E}">
        <p14:creationId xmlns:p14="http://schemas.microsoft.com/office/powerpoint/2010/main" xmlns="" val="51258597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nchor="b"/>
          <a:lstStyle>
            <a:lvl1pPr>
              <a:defRPr sz="3200"/>
            </a:lvl1pPr>
          </a:lstStyle>
          <a:p>
            <a:r>
              <a:rPr lang="es-ES" smtClean="0"/>
              <a:t>Haga clic para modificar el estilo de título del patrón</a:t>
            </a:r>
            <a:endParaRPr lang="en-US"/>
          </a:p>
        </p:txBody>
      </p:sp>
      <p:sp>
        <p:nvSpPr>
          <p:cNvPr id="3" name="Picture Placeholder 2"/>
          <p:cNvSpPr>
            <a:spLocks noGrp="1"/>
          </p:cNvSpPr>
          <p:nvPr>
            <p:ph type="pic" idx="1"/>
          </p:nvPr>
        </p:nvSpPr>
        <p:spPr>
          <a:xfrm>
            <a:off x="4724400" y="1828801"/>
            <a:ext cx="6172200" cy="4343400"/>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A79A3335-6331-4872-A8B7-ECD55539F4D0}" type="datetimeFigureOut">
              <a:rPr lang="en-US" smtClean="0"/>
              <a:pPr/>
              <a:t>12/18/2015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pPr/>
              <a:t>‹Nº›</a:t>
            </a:fld>
            <a:endParaRPr lang="en-US"/>
          </a:p>
        </p:txBody>
      </p:sp>
    </p:spTree>
    <p:extLst>
      <p:ext uri="{BB962C8B-B14F-4D97-AF65-F5344CB8AC3E}">
        <p14:creationId xmlns:p14="http://schemas.microsoft.com/office/powerpoint/2010/main" xmlns="" val="1067590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Dos imágenes con títulos">
    <p:spTree>
      <p:nvGrpSpPr>
        <p:cNvPr id="1" name=""/>
        <p:cNvGrpSpPr/>
        <p:nvPr/>
      </p:nvGrpSpPr>
      <p:grpSpPr>
        <a:xfrm>
          <a:off x="0" y="0"/>
          <a:ext cx="0" cy="0"/>
          <a:chOff x="0" y="0"/>
          <a:chExt cx="0" cy="0"/>
        </a:xfrm>
      </p:grpSpPr>
      <p:sp>
        <p:nvSpPr>
          <p:cNvPr id="9" name="Rectangle 8"/>
          <p:cNvSpPr/>
          <p:nvPr/>
        </p:nvSpPr>
        <p:spPr>
          <a:xfrm>
            <a:off x="1295400"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95400" y="255134"/>
            <a:ext cx="9601200" cy="1036850"/>
          </a:xfrm>
        </p:spPr>
        <p:txBody>
          <a:bodyPr anchor="b"/>
          <a:lstStyle>
            <a:lvl1pPr>
              <a:defRPr sz="3200"/>
            </a:lvl1pPr>
          </a:lstStyle>
          <a:p>
            <a:r>
              <a:rPr lang="es-ES" smtClean="0"/>
              <a:t>Haga clic para modificar el estilo de título del patrón</a:t>
            </a:r>
            <a:endParaRPr lang="en-US"/>
          </a:p>
        </p:txBody>
      </p:sp>
      <p:sp>
        <p:nvSpPr>
          <p:cNvPr id="4" name="Text Placeholder 3"/>
          <p:cNvSpPr>
            <a:spLocks noGrp="1"/>
          </p:cNvSpPr>
          <p:nvPr>
            <p:ph type="body" sz="half" idx="2"/>
          </p:nvPr>
        </p:nvSpPr>
        <p:spPr>
          <a:xfrm>
            <a:off x="1371273"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A79A3335-6331-4872-A8B7-ECD55539F4D0}" type="datetimeFigureOut">
              <a:rPr lang="en-US" smtClean="0"/>
              <a:pPr/>
              <a:t>12/18/2015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pPr/>
              <a:t>‹Nº›</a:t>
            </a:fld>
            <a:endParaRPr lang="en-US"/>
          </a:p>
        </p:txBody>
      </p:sp>
      <p:sp>
        <p:nvSpPr>
          <p:cNvPr id="10" name="Rectangle 9"/>
          <p:cNvSpPr/>
          <p:nvPr/>
        </p:nvSpPr>
        <p:spPr>
          <a:xfrm>
            <a:off x="6324599"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95400"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p:nvSpPr>
        <p:spPr>
          <a:xfrm>
            <a:off x="6324599"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 Placeholder 3"/>
          <p:cNvSpPr>
            <a:spLocks noGrp="1"/>
          </p:cNvSpPr>
          <p:nvPr>
            <p:ph type="body" sz="half" idx="14"/>
          </p:nvPr>
        </p:nvSpPr>
        <p:spPr>
          <a:xfrm>
            <a:off x="6412954"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3" name="Picture Placeholder 2"/>
          <p:cNvSpPr>
            <a:spLocks noGrp="1"/>
          </p:cNvSpPr>
          <p:nvPr>
            <p:ph type="pic" idx="1"/>
          </p:nvPr>
        </p:nvSpPr>
        <p:spPr>
          <a:xfrm>
            <a:off x="12954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8" name="Picture Placeholder 2"/>
          <p:cNvSpPr>
            <a:spLocks noGrp="1"/>
          </p:cNvSpPr>
          <p:nvPr>
            <p:ph type="pic" idx="13"/>
          </p:nvPr>
        </p:nvSpPr>
        <p:spPr>
          <a:xfrm>
            <a:off x="63246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Tree>
    <p:extLst>
      <p:ext uri="{BB962C8B-B14F-4D97-AF65-F5344CB8AC3E}">
        <p14:creationId xmlns:p14="http://schemas.microsoft.com/office/powerpoint/2010/main" xmlns="" val="394401045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A79A3335-6331-4872-A8B7-ECD55539F4D0}" type="datetimeFigureOut">
              <a:rPr lang="en-US" smtClean="0"/>
              <a:pPr/>
              <a:t>12/18/2015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pPr/>
              <a:t>‹Nº›</a:t>
            </a:fld>
            <a:endParaRPr lang="en-US"/>
          </a:p>
        </p:txBody>
      </p:sp>
    </p:spTree>
    <p:extLst>
      <p:ext uri="{BB962C8B-B14F-4D97-AF65-F5344CB8AC3E}">
        <p14:creationId xmlns:p14="http://schemas.microsoft.com/office/powerpoint/2010/main" xmlns="" val="109294537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bwMode="white">
          <a:xfrm rot="5400000">
            <a:off x="7562850" y="2228850"/>
            <a:ext cx="6858000"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5400000">
            <a:off x="6331230" y="3387909"/>
            <a:ext cx="6858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a:off x="6251613" y="3387909"/>
            <a:ext cx="6858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9871318" y="685800"/>
            <a:ext cx="1033272" cy="54864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95400" y="685800"/>
            <a:ext cx="7976754" cy="5486400"/>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A79A3335-6331-4872-A8B7-ECD55539F4D0}" type="datetimeFigureOut">
              <a:rPr lang="en-US" smtClean="0"/>
              <a:pPr/>
              <a:t>12/18/2015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pPr/>
              <a:t>‹Nº›</a:t>
            </a:fld>
            <a:endParaRPr lang="en-US"/>
          </a:p>
        </p:txBody>
      </p:sp>
    </p:spTree>
    <p:extLst>
      <p:ext uri="{BB962C8B-B14F-4D97-AF65-F5344CB8AC3E}">
        <p14:creationId xmlns:p14="http://schemas.microsoft.com/office/powerpoint/2010/main" xmlns="" val="180411032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A79A3335-6331-4872-A8B7-ECD55539F4D0}" type="datetimeFigureOut">
              <a:rPr lang="en-US" smtClean="0"/>
              <a:pPr/>
              <a:t>12/18/2015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pPr/>
              <a:t>‹Nº›</a:t>
            </a:fld>
            <a:endParaRPr lang="en-US"/>
          </a:p>
        </p:txBody>
      </p:sp>
    </p:spTree>
    <p:extLst>
      <p:ext uri="{BB962C8B-B14F-4D97-AF65-F5344CB8AC3E}">
        <p14:creationId xmlns:p14="http://schemas.microsoft.com/office/powerpoint/2010/main" xmlns="" val="259618231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apositiva de título con imagen">
    <p:spTree>
      <p:nvGrpSpPr>
        <p:cNvPr id="1" name=""/>
        <p:cNvGrpSpPr/>
        <p:nvPr/>
      </p:nvGrpSpPr>
      <p:grpSpPr>
        <a:xfrm>
          <a:off x="0" y="0"/>
          <a:ext cx="0" cy="0"/>
          <a:chOff x="0" y="0"/>
          <a:chExt cx="0" cy="0"/>
        </a:xfrm>
      </p:grpSpPr>
      <p:sp>
        <p:nvSpPr>
          <p:cNvPr id="10" name="Rectangle 5"/>
          <p:cNvSpPr>
            <a:spLocks noChangeArrowheads="1"/>
          </p:cNvSpPr>
          <p:nvPr/>
        </p:nvSpPr>
        <p:spPr bwMode="white">
          <a:xfrm>
            <a:off x="6540503" y="0"/>
            <a:ext cx="5651496"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1" name="Freeform 6"/>
          <p:cNvSpPr>
            <a:spLocks/>
          </p:cNvSpPr>
          <p:nvPr/>
        </p:nvSpPr>
        <p:spPr bwMode="auto">
          <a:xfrm>
            <a:off x="6256868"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2" name="Freeform 7"/>
          <p:cNvSpPr>
            <a:spLocks/>
          </p:cNvSpPr>
          <p:nvPr/>
        </p:nvSpPr>
        <p:spPr bwMode="auto">
          <a:xfrm>
            <a:off x="6062136"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1" y="1873584"/>
            <a:ext cx="5120640" cy="2560320"/>
          </a:xfrm>
        </p:spPr>
        <p:txBody>
          <a:bodyPr anchor="b">
            <a:normAutofit/>
          </a:bodyPr>
          <a:lstStyle>
            <a:lvl1pPr algn="l">
              <a:defRPr sz="4000">
                <a:solidFill>
                  <a:schemeClr val="tx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295401" y="4572000"/>
            <a:ext cx="5120640" cy="16002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a:p>
        </p:txBody>
      </p:sp>
      <p:sp>
        <p:nvSpPr>
          <p:cNvPr id="15" name="Picture Placeholder 14"/>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a:noAutofit/>
          </a:bodyPr>
          <a:lstStyle>
            <a:lvl1pPr marL="0" indent="0" algn="ctr">
              <a:buNone/>
              <a:defRPr sz="2800">
                <a:solidFill>
                  <a:schemeClr val="bg1"/>
                </a:solidFill>
              </a:defRPr>
            </a:lvl1pPr>
          </a:lstStyle>
          <a:p>
            <a:r>
              <a:rPr lang="es-ES" smtClean="0"/>
              <a:t>Haga clic en el icono para agregar una imagen</a:t>
            </a:r>
            <a:endParaRPr lang="en-US"/>
          </a:p>
        </p:txBody>
      </p:sp>
      <p:sp>
        <p:nvSpPr>
          <p:cNvPr id="16" name="Instructional Text"/>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14400">
              <a:buNone/>
            </a:pPr>
            <a:r>
              <a:rPr sz="1200" b="1" i="1">
                <a:latin typeface="Arial"/>
                <a:ea typeface="+mn-ea"/>
                <a:cs typeface="Arial"/>
              </a:rPr>
              <a:t>NOTA:</a:t>
            </a:r>
          </a:p>
          <a:p>
            <a:pPr algn="l" defTabSz="914400">
              <a:buNone/>
            </a:pPr>
            <a:r>
              <a:rPr sz="1200" b="0" i="1">
                <a:latin typeface="Arial"/>
                <a:ea typeface="+mn-ea"/>
                <a:cs typeface="Arial"/>
              </a:rPr>
              <a:t>Para cambiar la imagen de esta dispositiva, seleccione la imagen y elimínela. A continuación haga clic en el icono Imágenes  en el marcador de posición e inserte su imagen.</a:t>
            </a:r>
          </a:p>
        </p:txBody>
      </p:sp>
    </p:spTree>
    <p:extLst>
      <p:ext uri="{BB962C8B-B14F-4D97-AF65-F5344CB8AC3E}">
        <p14:creationId xmlns:p14="http://schemas.microsoft.com/office/powerpoint/2010/main" xmlns="" val="240281340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5"/>
          <p:cNvSpPr>
            <a:spLocks noChangeArrowheads="1"/>
          </p:cNvSpPr>
          <p:nvPr/>
        </p:nvSpPr>
        <p:spPr bwMode="white">
          <a:xfrm>
            <a:off x="9622368" y="0"/>
            <a:ext cx="2569632"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8" name="Freeform 6"/>
          <p:cNvSpPr>
            <a:spLocks/>
          </p:cNvSpPr>
          <p:nvPr/>
        </p:nvSpPr>
        <p:spPr bwMode="auto">
          <a:xfrm>
            <a:off x="9237132"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9"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0"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title"/>
          </p:nvPr>
        </p:nvSpPr>
        <p:spPr>
          <a:xfrm>
            <a:off x="1295398" y="2914650"/>
            <a:ext cx="8046720" cy="1557338"/>
          </a:xfrm>
        </p:spPr>
        <p:txBody>
          <a:bodyPr anchor="b">
            <a:normAutofit/>
          </a:bodyPr>
          <a:lstStyle>
            <a:lvl1pPr>
              <a:defRPr sz="3200">
                <a:solidFill>
                  <a:schemeClr val="tx1"/>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398" y="4589463"/>
            <a:ext cx="8046718" cy="1011237"/>
          </a:xfrm>
        </p:spPr>
        <p:txBody>
          <a:bodyPr/>
          <a:lstStyle>
            <a:lvl1pPr marL="0" indent="0">
              <a:spcBef>
                <a:spcPts val="120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Tree>
    <p:extLst>
      <p:ext uri="{BB962C8B-B14F-4D97-AF65-F5344CB8AC3E}">
        <p14:creationId xmlns:p14="http://schemas.microsoft.com/office/powerpoint/2010/main" xmlns="" val="151964298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sz="half"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324600" y="1828799"/>
            <a:ext cx="4572000" cy="434340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Date Placeholder 4"/>
          <p:cNvSpPr>
            <a:spLocks noGrp="1"/>
          </p:cNvSpPr>
          <p:nvPr>
            <p:ph type="dt" sz="half" idx="10"/>
          </p:nvPr>
        </p:nvSpPr>
        <p:spPr/>
        <p:txBody>
          <a:bodyPr/>
          <a:lstStyle/>
          <a:p>
            <a:fld id="{A79A3335-6331-4872-A8B7-ECD55539F4D0}" type="datetimeFigureOut">
              <a:rPr lang="en-US" smtClean="0"/>
              <a:pPr/>
              <a:t>12/18/2015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pPr/>
              <a:t>‹Nº›</a:t>
            </a:fld>
            <a:endParaRPr lang="en-US"/>
          </a:p>
        </p:txBody>
      </p:sp>
    </p:spTree>
    <p:extLst>
      <p:ext uri="{BB962C8B-B14F-4D97-AF65-F5344CB8AC3E}">
        <p14:creationId xmlns:p14="http://schemas.microsoft.com/office/powerpoint/2010/main" xmlns="" val="244820609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lstStyle/>
          <a:p>
            <a:r>
              <a:rPr lang="es-ES" smtClean="0"/>
              <a:t>Haga clic para modificar el estilo de título del patrón</a:t>
            </a:r>
            <a:endParaRPr lang="en-US"/>
          </a:p>
        </p:txBody>
      </p:sp>
      <p:sp>
        <p:nvSpPr>
          <p:cNvPr id="3" name="Text Placeholder 2"/>
          <p:cNvSpPr>
            <a:spLocks noGrp="1"/>
          </p:cNvSpPr>
          <p:nvPr>
            <p:ph type="body" idx="1"/>
          </p:nvPr>
        </p:nvSpPr>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295400" y="2705100"/>
            <a:ext cx="4572000" cy="34671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Text Placeholder 4"/>
          <p:cNvSpPr>
            <a:spLocks noGrp="1"/>
          </p:cNvSpPr>
          <p:nvPr>
            <p:ph type="body" sz="quarter" idx="3"/>
          </p:nvPr>
        </p:nvSpPr>
        <p:spPr>
          <a:xfrm>
            <a:off x="6324600" y="1828800"/>
            <a:ext cx="4572000" cy="847725"/>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324600" y="2705100"/>
            <a:ext cx="4572000" cy="34671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A79A3335-6331-4872-A8B7-ECD55539F4D0}" type="datetimeFigureOut">
              <a:rPr lang="en-US" smtClean="0"/>
              <a:pPr/>
              <a:t>12/18/2015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F8E3F6-DE14-48B2-B2BC-6FABA9630FB8}" type="slidenum">
              <a:rPr lang="en-US" smtClean="0"/>
              <a:pPr/>
              <a:t>‹Nº›</a:t>
            </a:fld>
            <a:endParaRPr lang="en-US"/>
          </a:p>
        </p:txBody>
      </p:sp>
    </p:spTree>
    <p:extLst>
      <p:ext uri="{BB962C8B-B14F-4D97-AF65-F5344CB8AC3E}">
        <p14:creationId xmlns:p14="http://schemas.microsoft.com/office/powerpoint/2010/main" xmlns="" val="260236030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p>
            <a:fld id="{A79A3335-6331-4872-A8B7-ECD55539F4D0}" type="datetimeFigureOut">
              <a:rPr lang="en-US" smtClean="0"/>
              <a:pPr/>
              <a:t>12/18/2015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F8E3F6-DE14-48B2-B2BC-6FABA9630FB8}" type="slidenum">
              <a:rPr lang="en-US" smtClean="0"/>
              <a:pPr/>
              <a:t>‹Nº›</a:t>
            </a:fld>
            <a:endParaRPr lang="en-US"/>
          </a:p>
        </p:txBody>
      </p:sp>
    </p:spTree>
    <p:extLst>
      <p:ext uri="{BB962C8B-B14F-4D97-AF65-F5344CB8AC3E}">
        <p14:creationId xmlns:p14="http://schemas.microsoft.com/office/powerpoint/2010/main" xmlns="" val="339733702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9A3335-6331-4872-A8B7-ECD55539F4D0}" type="datetimeFigureOut">
              <a:rPr lang="en-US" smtClean="0"/>
              <a:pPr/>
              <a:t>12/18/2015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F8E3F6-DE14-48B2-B2BC-6FABA9630FB8}" type="slidenum">
              <a:rPr lang="en-US" smtClean="0"/>
              <a:pPr/>
              <a:t>‹Nº›</a:t>
            </a:fld>
            <a:endParaRPr lang="en-US"/>
          </a:p>
        </p:txBody>
      </p:sp>
    </p:spTree>
    <p:extLst>
      <p:ext uri="{BB962C8B-B14F-4D97-AF65-F5344CB8AC3E}">
        <p14:creationId xmlns:p14="http://schemas.microsoft.com/office/powerpoint/2010/main" xmlns="" val="29836364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s-ES" smtClean="0"/>
              <a:t>Haga clic para modificar el estilo de título del patrón</a:t>
            </a:r>
            <a:endParaRPr lang="en-US"/>
          </a:p>
        </p:txBody>
      </p:sp>
      <p:sp>
        <p:nvSpPr>
          <p:cNvPr id="3" name="Content Placeholder 2"/>
          <p:cNvSpPr>
            <a:spLocks noGrp="1"/>
          </p:cNvSpPr>
          <p:nvPr>
            <p:ph idx="1"/>
          </p:nvPr>
        </p:nvSpPr>
        <p:spPr>
          <a:xfrm>
            <a:off x="4728209" y="1828800"/>
            <a:ext cx="6126480" cy="43434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A79A3335-6331-4872-A8B7-ECD55539F4D0}" type="datetimeFigureOut">
              <a:rPr lang="en-US" smtClean="0"/>
              <a:pPr/>
              <a:t>12/18/2015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pPr/>
              <a:t>‹Nº›</a:t>
            </a:fld>
            <a:endParaRPr lang="en-US"/>
          </a:p>
        </p:txBody>
      </p:sp>
    </p:spTree>
    <p:extLst>
      <p:ext uri="{BB962C8B-B14F-4D97-AF65-F5344CB8AC3E}">
        <p14:creationId xmlns:p14="http://schemas.microsoft.com/office/powerpoint/2010/main" xmlns="" val="25476386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white">
          <a:xfrm>
            <a:off x="0" y="0"/>
            <a:ext cx="12192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1371600"/>
            <a:ext cx="12192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1443006"/>
            <a:ext cx="12192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95400" y="255134"/>
            <a:ext cx="9601200" cy="1036850"/>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0" y="1828800"/>
            <a:ext cx="9601200" cy="43434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smtClean="0"/>
          </a:p>
        </p:txBody>
      </p:sp>
      <p:sp>
        <p:nvSpPr>
          <p:cNvPr id="4" name="Date Placeholder 3"/>
          <p:cNvSpPr>
            <a:spLocks noGrp="1"/>
          </p:cNvSpPr>
          <p:nvPr>
            <p:ph type="dt" sz="half" idx="2"/>
          </p:nvPr>
        </p:nvSpPr>
        <p:spPr>
          <a:xfrm>
            <a:off x="7791449" y="6374999"/>
            <a:ext cx="1480705" cy="274320"/>
          </a:xfrm>
          <a:prstGeom prst="rect">
            <a:avLst/>
          </a:prstGeom>
        </p:spPr>
        <p:txBody>
          <a:bodyPr vert="horz" lIns="91440" tIns="45720" rIns="91440" bIns="45720" rtlCol="0" anchor="ctr"/>
          <a:lstStyle>
            <a:lvl1pPr algn="r">
              <a:defRPr sz="1000">
                <a:solidFill>
                  <a:schemeClr val="tx1"/>
                </a:solidFill>
              </a:defRPr>
            </a:lvl1pPr>
          </a:lstStyle>
          <a:p>
            <a:fld id="{A79A3335-6331-4872-A8B7-ECD55539F4D0}" type="datetimeFigureOut">
              <a:rPr lang="en-US" smtClean="0"/>
              <a:pPr/>
              <a:t>12/18/2015</a:t>
            </a:fld>
            <a:endParaRPr lang="en-US"/>
          </a:p>
        </p:txBody>
      </p:sp>
      <p:sp>
        <p:nvSpPr>
          <p:cNvPr id="5" name="Footer Placeholder 4"/>
          <p:cNvSpPr>
            <a:spLocks noGrp="1"/>
          </p:cNvSpPr>
          <p:nvPr>
            <p:ph type="ftr" sz="quarter" idx="3"/>
          </p:nvPr>
        </p:nvSpPr>
        <p:spPr>
          <a:xfrm>
            <a:off x="1295399" y="6374999"/>
            <a:ext cx="6243203" cy="274320"/>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9525000" y="6374999"/>
            <a:ext cx="1371600" cy="274320"/>
          </a:xfrm>
          <a:prstGeom prst="rect">
            <a:avLst/>
          </a:prstGeom>
        </p:spPr>
        <p:txBody>
          <a:bodyPr vert="horz" lIns="91440" tIns="45720" rIns="91440" bIns="45720" rtlCol="0" anchor="ctr"/>
          <a:lstStyle>
            <a:lvl1pPr algn="r">
              <a:defRPr sz="1000">
                <a:solidFill>
                  <a:schemeClr val="tx1"/>
                </a:solidFill>
              </a:defRPr>
            </a:lvl1pPr>
          </a:lstStyle>
          <a:p>
            <a:fld id="{A7F8E3F6-DE14-48B2-B2BC-6FABA9630FB8}" type="slidenum">
              <a:rPr lang="en-US" smtClean="0"/>
              <a:pPr/>
              <a:t>‹Nº›</a:t>
            </a:fld>
            <a:endParaRPr lang="en-US"/>
          </a:p>
        </p:txBody>
      </p:sp>
    </p:spTree>
    <p:extLst>
      <p:ext uri="{BB962C8B-B14F-4D97-AF65-F5344CB8AC3E}">
        <p14:creationId xmlns:p14="http://schemas.microsoft.com/office/powerpoint/2010/main" xmlns=""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6.png"/><Relationship Id="rId18" Type="http://schemas.openxmlformats.org/officeDocument/2006/relationships/image" Target="../media/image31.jpeg"/><Relationship Id="rId3" Type="http://schemas.openxmlformats.org/officeDocument/2006/relationships/image" Target="../media/image20.png"/><Relationship Id="rId7" Type="http://schemas.openxmlformats.org/officeDocument/2006/relationships/image" Target="../media/image22.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1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18.png"/><Relationship Id="rId1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ideo" Target="../media/media1.mp4"/><Relationship Id="rId5" Type="http://schemas.openxmlformats.org/officeDocument/2006/relationships/image" Target="../media/image45.png"/><Relationship Id="rId4" Type="http://schemas.microsoft.com/office/2007/relationships/media" Target="../media/media1.mp4"/></Relationships>
</file>

<file path=ppt/slides/_rels/slide39.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chart" Target="../charts/chart3.xml"/><Relationship Id="rId7" Type="http://schemas.openxmlformats.org/officeDocument/2006/relationships/chart" Target="../charts/chart7.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chart" Target="../charts/chart5.xml"/><Relationship Id="rId10" Type="http://schemas.openxmlformats.org/officeDocument/2006/relationships/chart" Target="../charts/chart10.xml"/><Relationship Id="rId4" Type="http://schemas.openxmlformats.org/officeDocument/2006/relationships/chart" Target="../charts/chart4.xml"/><Relationship Id="rId9" Type="http://schemas.openxmlformats.org/officeDocument/2006/relationships/chart" Target="../charts/chart9.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62000" y="742949"/>
            <a:ext cx="5734050" cy="2638425"/>
          </a:xfrm>
        </p:spPr>
        <p:txBody>
          <a:bodyPr anchor="ctr">
            <a:noAutofit/>
          </a:bodyPr>
          <a:lstStyle/>
          <a:p>
            <a:pPr algn="ctr">
              <a:lnSpc>
                <a:spcPct val="100000"/>
              </a:lnSpc>
            </a:pPr>
            <a:r>
              <a:rPr lang="es-AR" sz="3200" b="1" dirty="0"/>
              <a:t>Una herramienta integral para el procesamiento de Velocimetría por Imágenes de Partículas aplicado a problemas de fluidodinámica</a:t>
            </a:r>
            <a:endParaRPr lang="es-ES" sz="3200" b="1" dirty="0"/>
          </a:p>
        </p:txBody>
      </p:sp>
      <p:sp>
        <p:nvSpPr>
          <p:cNvPr id="3" name="Subtítulo 2"/>
          <p:cNvSpPr>
            <a:spLocks noGrp="1"/>
          </p:cNvSpPr>
          <p:nvPr>
            <p:ph type="subTitle" idx="1"/>
          </p:nvPr>
        </p:nvSpPr>
        <p:spPr>
          <a:xfrm>
            <a:off x="809626" y="4431324"/>
            <a:ext cx="5985932" cy="2426676"/>
          </a:xfrm>
        </p:spPr>
        <p:txBody>
          <a:bodyPr>
            <a:normAutofit lnSpcReduction="10000"/>
          </a:bodyPr>
          <a:lstStyle/>
          <a:p>
            <a:pPr algn="ctr"/>
            <a:r>
              <a:rPr lang="es-AR" sz="2000" dirty="0"/>
              <a:t>Trabajo Final de Carrera de Ingeniería de </a:t>
            </a:r>
            <a:r>
              <a:rPr lang="es-AR" sz="2000" dirty="0" smtClean="0"/>
              <a:t>Sistemas</a:t>
            </a:r>
          </a:p>
          <a:p>
            <a:pPr algn="ctr"/>
            <a:r>
              <a:rPr lang="es-ES" dirty="0" smtClean="0"/>
              <a:t>UNICEN</a:t>
            </a:r>
          </a:p>
          <a:p>
            <a:endParaRPr lang="es-ES" dirty="0" smtClean="0"/>
          </a:p>
          <a:p>
            <a:r>
              <a:rPr lang="es-ES" sz="2000" dirty="0" smtClean="0"/>
              <a:t>Director: Dr. Gustavo </a:t>
            </a:r>
            <a:r>
              <a:rPr lang="es-ES" sz="2000" dirty="0" err="1" smtClean="0"/>
              <a:t>Boroni</a:t>
            </a:r>
            <a:endParaRPr lang="es-ES" sz="2000" dirty="0" smtClean="0"/>
          </a:p>
          <a:p>
            <a:r>
              <a:rPr lang="es-ES" sz="2000" dirty="0" smtClean="0"/>
              <a:t>Co-Director: Ing. Javier </a:t>
            </a:r>
            <a:r>
              <a:rPr lang="es-ES" sz="2000" dirty="0" err="1" smtClean="0"/>
              <a:t>Dottori</a:t>
            </a:r>
            <a:endParaRPr lang="es-ES" sz="2000" dirty="0" smtClean="0"/>
          </a:p>
          <a:p>
            <a:endParaRPr lang="es-ES" dirty="0"/>
          </a:p>
        </p:txBody>
      </p:sp>
      <p:sp>
        <p:nvSpPr>
          <p:cNvPr id="6" name="Subtítulo 2"/>
          <p:cNvSpPr txBox="1">
            <a:spLocks/>
          </p:cNvSpPr>
          <p:nvPr/>
        </p:nvSpPr>
        <p:spPr>
          <a:xfrm>
            <a:off x="817033" y="3823759"/>
            <a:ext cx="6050492" cy="82126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8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9pPr>
          </a:lstStyle>
          <a:p>
            <a:pPr algn="ctr"/>
            <a:r>
              <a:rPr lang="es-AR" dirty="0" smtClean="0"/>
              <a:t>Juan Sebastián Barja</a:t>
            </a:r>
            <a:r>
              <a:rPr lang="es-AR" dirty="0"/>
              <a:t> </a:t>
            </a:r>
            <a:r>
              <a:rPr lang="es-AR" dirty="0" smtClean="0"/>
              <a:t>y </a:t>
            </a:r>
            <a:r>
              <a:rPr lang="es-ES" dirty="0" smtClean="0"/>
              <a:t>Leandro Fiaschetti</a:t>
            </a:r>
            <a:endParaRPr lang="es-ES" dirty="0"/>
          </a:p>
        </p:txBody>
      </p:sp>
      <p:pic>
        <p:nvPicPr>
          <p:cNvPr id="9" name="Marcador de posición de imagen 8"/>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l="14590" r="14590"/>
          <a:stretch>
            <a:fillRect/>
          </a:stretch>
        </p:blipFill>
        <p:spPr/>
      </p:pic>
    </p:spTree>
    <p:extLst>
      <p:ext uri="{BB962C8B-B14F-4D97-AF65-F5344CB8AC3E}">
        <p14:creationId xmlns:p14="http://schemas.microsoft.com/office/powerpoint/2010/main" xmlns="" val="410867367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spcBef>
                <a:spcPts val="0"/>
              </a:spcBef>
            </a:pPr>
            <a:r>
              <a:rPr lang="es-AR" dirty="0"/>
              <a:t>Procesamiento PIV</a:t>
            </a:r>
            <a:endParaRPr lang="es-ES" dirty="0"/>
          </a:p>
        </p:txBody>
      </p:sp>
      <p:pic>
        <p:nvPicPr>
          <p:cNvPr id="5" name="Imagen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031507" y="4662852"/>
            <a:ext cx="6328330" cy="2164955"/>
          </a:xfrm>
          <a:prstGeom prst="rect">
            <a:avLst/>
          </a:prstGeom>
        </p:spPr>
      </p:pic>
      <p:cxnSp>
        <p:nvCxnSpPr>
          <p:cNvPr id="40" name="39 Conector recto de flecha"/>
          <p:cNvCxnSpPr/>
          <p:nvPr/>
        </p:nvCxnSpPr>
        <p:spPr>
          <a:xfrm>
            <a:off x="1828800" y="3826565"/>
            <a:ext cx="834887" cy="59635"/>
          </a:xfrm>
          <a:prstGeom prst="straightConnector1">
            <a:avLst/>
          </a:prstGeom>
          <a:ln w="158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1" name="Flecha derecha 10"/>
          <p:cNvSpPr/>
          <p:nvPr/>
        </p:nvSpPr>
        <p:spPr>
          <a:xfrm>
            <a:off x="5465375" y="2921884"/>
            <a:ext cx="574306" cy="344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2" name="Flecha derecha 12"/>
          <p:cNvSpPr/>
          <p:nvPr/>
        </p:nvSpPr>
        <p:spPr>
          <a:xfrm>
            <a:off x="9307631" y="2898007"/>
            <a:ext cx="574306" cy="344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3" name="42 Rectángulo"/>
          <p:cNvSpPr/>
          <p:nvPr/>
        </p:nvSpPr>
        <p:spPr>
          <a:xfrm>
            <a:off x="10396354" y="2791777"/>
            <a:ext cx="540000" cy="54000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44" name="43 Conector recto de flecha"/>
          <p:cNvCxnSpPr/>
          <p:nvPr/>
        </p:nvCxnSpPr>
        <p:spPr>
          <a:xfrm>
            <a:off x="10485254" y="2893377"/>
            <a:ext cx="362200" cy="336800"/>
          </a:xfrm>
          <a:prstGeom prst="straightConnector1">
            <a:avLst/>
          </a:prstGeom>
          <a:ln w="349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5" name="44 CuadroTexto"/>
          <p:cNvSpPr txBox="1"/>
          <p:nvPr/>
        </p:nvSpPr>
        <p:spPr>
          <a:xfrm>
            <a:off x="9594783" y="2129776"/>
            <a:ext cx="2102979" cy="646331"/>
          </a:xfrm>
          <a:prstGeom prst="rect">
            <a:avLst/>
          </a:prstGeom>
          <a:noFill/>
        </p:spPr>
        <p:txBody>
          <a:bodyPr wrap="square" rtlCol="0">
            <a:spAutoFit/>
          </a:bodyPr>
          <a:lstStyle/>
          <a:p>
            <a:pPr algn="ctr"/>
            <a:r>
              <a:rPr lang="es-ES" b="1" dirty="0" smtClean="0">
                <a:solidFill>
                  <a:schemeClr val="tx2"/>
                </a:solidFill>
              </a:rPr>
              <a:t>Vector de</a:t>
            </a:r>
          </a:p>
          <a:p>
            <a:pPr algn="ctr"/>
            <a:r>
              <a:rPr lang="es-ES" b="1" dirty="0" smtClean="0">
                <a:solidFill>
                  <a:schemeClr val="tx2"/>
                </a:solidFill>
              </a:rPr>
              <a:t>desplazamiento</a:t>
            </a:r>
            <a:endParaRPr lang="es-AR" b="1" dirty="0">
              <a:solidFill>
                <a:schemeClr val="tx2"/>
              </a:solidFill>
            </a:endParaRPr>
          </a:p>
        </p:txBody>
      </p:sp>
      <p:pic>
        <p:nvPicPr>
          <p:cNvPr id="47" name="Picture 7" descr="C:\Users\SinChapita\Desktop\path4350-2-9.pn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4499" r="4991"/>
          <a:stretch/>
        </p:blipFill>
        <p:spPr bwMode="auto">
          <a:xfrm>
            <a:off x="679642" y="1590262"/>
            <a:ext cx="4429072" cy="275257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8" name="47 Conector recto de flecha"/>
          <p:cNvCxnSpPr/>
          <p:nvPr/>
        </p:nvCxnSpPr>
        <p:spPr>
          <a:xfrm>
            <a:off x="1828800" y="2767746"/>
            <a:ext cx="586409" cy="564031"/>
          </a:xfrm>
          <a:prstGeom prst="straightConnector1">
            <a:avLst/>
          </a:prstGeom>
          <a:ln w="158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9" name="48 Conector recto de flecha"/>
          <p:cNvCxnSpPr/>
          <p:nvPr/>
        </p:nvCxnSpPr>
        <p:spPr>
          <a:xfrm>
            <a:off x="2894178" y="2767746"/>
            <a:ext cx="0" cy="939550"/>
          </a:xfrm>
          <a:prstGeom prst="straightConnector1">
            <a:avLst/>
          </a:prstGeom>
          <a:ln w="158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0" name="49 Conector recto de flecha"/>
          <p:cNvCxnSpPr/>
          <p:nvPr/>
        </p:nvCxnSpPr>
        <p:spPr>
          <a:xfrm flipH="1">
            <a:off x="3190461" y="2693504"/>
            <a:ext cx="755374" cy="1013792"/>
          </a:xfrm>
          <a:prstGeom prst="straightConnector1">
            <a:avLst/>
          </a:prstGeom>
          <a:ln w="158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1" name="50 Conector recto de flecha"/>
          <p:cNvCxnSpPr/>
          <p:nvPr/>
        </p:nvCxnSpPr>
        <p:spPr>
          <a:xfrm flipH="1">
            <a:off x="3269974" y="3826565"/>
            <a:ext cx="675861" cy="168965"/>
          </a:xfrm>
          <a:prstGeom prst="straightConnector1">
            <a:avLst/>
          </a:prstGeom>
          <a:ln w="158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52" name="51 CuadroTexto"/>
          <p:cNvSpPr txBox="1"/>
          <p:nvPr/>
        </p:nvSpPr>
        <p:spPr>
          <a:xfrm>
            <a:off x="2209509" y="3647205"/>
            <a:ext cx="248786" cy="246221"/>
          </a:xfrm>
          <a:prstGeom prst="rect">
            <a:avLst/>
          </a:prstGeom>
          <a:noFill/>
        </p:spPr>
        <p:txBody>
          <a:bodyPr wrap="none" rtlCol="0">
            <a:spAutoFit/>
          </a:bodyPr>
          <a:lstStyle/>
          <a:p>
            <a:r>
              <a:rPr lang="es-ES" sz="1000" dirty="0" smtClean="0"/>
              <a:t>0</a:t>
            </a:r>
            <a:endParaRPr lang="es-AR" sz="1000" dirty="0"/>
          </a:p>
        </p:txBody>
      </p:sp>
      <p:sp>
        <p:nvSpPr>
          <p:cNvPr id="53" name="52 CuadroTexto"/>
          <p:cNvSpPr txBox="1"/>
          <p:nvPr/>
        </p:nvSpPr>
        <p:spPr>
          <a:xfrm>
            <a:off x="2211718" y="3524092"/>
            <a:ext cx="248786" cy="246221"/>
          </a:xfrm>
          <a:prstGeom prst="rect">
            <a:avLst/>
          </a:prstGeom>
          <a:noFill/>
        </p:spPr>
        <p:txBody>
          <a:bodyPr wrap="none" rtlCol="0">
            <a:spAutoFit/>
          </a:bodyPr>
          <a:lstStyle/>
          <a:p>
            <a:r>
              <a:rPr lang="es-ES" sz="1000" dirty="0"/>
              <a:t>1</a:t>
            </a:r>
            <a:endParaRPr lang="es-AR" sz="1000" dirty="0"/>
          </a:p>
        </p:txBody>
      </p:sp>
      <p:sp>
        <p:nvSpPr>
          <p:cNvPr id="54" name="53 CuadroTexto"/>
          <p:cNvSpPr txBox="1"/>
          <p:nvPr/>
        </p:nvSpPr>
        <p:spPr>
          <a:xfrm>
            <a:off x="2211718" y="3400980"/>
            <a:ext cx="248786" cy="246221"/>
          </a:xfrm>
          <a:prstGeom prst="rect">
            <a:avLst/>
          </a:prstGeom>
          <a:noFill/>
        </p:spPr>
        <p:txBody>
          <a:bodyPr wrap="none" rtlCol="0">
            <a:spAutoFit/>
          </a:bodyPr>
          <a:lstStyle/>
          <a:p>
            <a:r>
              <a:rPr lang="es-ES" sz="1000" dirty="0" smtClean="0"/>
              <a:t>2</a:t>
            </a:r>
            <a:endParaRPr lang="es-AR" sz="1000" dirty="0"/>
          </a:p>
        </p:txBody>
      </p:sp>
      <p:sp>
        <p:nvSpPr>
          <p:cNvPr id="55" name="54 CuadroTexto"/>
          <p:cNvSpPr txBox="1"/>
          <p:nvPr/>
        </p:nvSpPr>
        <p:spPr>
          <a:xfrm>
            <a:off x="2211718" y="3264899"/>
            <a:ext cx="248786" cy="246221"/>
          </a:xfrm>
          <a:prstGeom prst="rect">
            <a:avLst/>
          </a:prstGeom>
          <a:noFill/>
        </p:spPr>
        <p:txBody>
          <a:bodyPr wrap="none" rtlCol="0">
            <a:spAutoFit/>
          </a:bodyPr>
          <a:lstStyle/>
          <a:p>
            <a:r>
              <a:rPr lang="es-ES" sz="1000" dirty="0"/>
              <a:t>3</a:t>
            </a:r>
            <a:endParaRPr lang="es-AR" sz="1000" dirty="0"/>
          </a:p>
        </p:txBody>
      </p:sp>
      <p:sp>
        <p:nvSpPr>
          <p:cNvPr id="56" name="55 CuadroTexto"/>
          <p:cNvSpPr txBox="1"/>
          <p:nvPr/>
        </p:nvSpPr>
        <p:spPr>
          <a:xfrm>
            <a:off x="2166227" y="4028899"/>
            <a:ext cx="292068" cy="246221"/>
          </a:xfrm>
          <a:prstGeom prst="rect">
            <a:avLst/>
          </a:prstGeom>
          <a:noFill/>
        </p:spPr>
        <p:txBody>
          <a:bodyPr wrap="none" rtlCol="0">
            <a:spAutoFit/>
          </a:bodyPr>
          <a:lstStyle/>
          <a:p>
            <a:r>
              <a:rPr lang="es-ES" sz="1000" dirty="0" smtClean="0"/>
              <a:t>-3</a:t>
            </a:r>
            <a:endParaRPr lang="es-AR" sz="1000" dirty="0"/>
          </a:p>
        </p:txBody>
      </p:sp>
      <p:sp>
        <p:nvSpPr>
          <p:cNvPr id="57" name="56 CuadroTexto"/>
          <p:cNvSpPr txBox="1"/>
          <p:nvPr/>
        </p:nvSpPr>
        <p:spPr>
          <a:xfrm>
            <a:off x="2166227" y="3900745"/>
            <a:ext cx="292068" cy="246221"/>
          </a:xfrm>
          <a:prstGeom prst="rect">
            <a:avLst/>
          </a:prstGeom>
          <a:noFill/>
        </p:spPr>
        <p:txBody>
          <a:bodyPr wrap="none" rtlCol="0">
            <a:spAutoFit/>
          </a:bodyPr>
          <a:lstStyle/>
          <a:p>
            <a:r>
              <a:rPr lang="es-ES" sz="1000" dirty="0" smtClean="0"/>
              <a:t>-2</a:t>
            </a:r>
            <a:endParaRPr lang="es-AR" sz="1000" dirty="0"/>
          </a:p>
        </p:txBody>
      </p:sp>
      <p:sp>
        <p:nvSpPr>
          <p:cNvPr id="58" name="57 CuadroTexto"/>
          <p:cNvSpPr txBox="1"/>
          <p:nvPr/>
        </p:nvSpPr>
        <p:spPr>
          <a:xfrm>
            <a:off x="2166227" y="3771998"/>
            <a:ext cx="292068" cy="246221"/>
          </a:xfrm>
          <a:prstGeom prst="rect">
            <a:avLst/>
          </a:prstGeom>
          <a:noFill/>
        </p:spPr>
        <p:txBody>
          <a:bodyPr wrap="none" rtlCol="0">
            <a:spAutoFit/>
          </a:bodyPr>
          <a:lstStyle/>
          <a:p>
            <a:r>
              <a:rPr lang="es-ES" sz="1000" dirty="0" smtClean="0"/>
              <a:t>-1</a:t>
            </a:r>
            <a:endParaRPr lang="es-AR" sz="1000" dirty="0"/>
          </a:p>
        </p:txBody>
      </p:sp>
      <p:sp>
        <p:nvSpPr>
          <p:cNvPr id="59" name="58 CuadroTexto"/>
          <p:cNvSpPr txBox="1"/>
          <p:nvPr/>
        </p:nvSpPr>
        <p:spPr>
          <a:xfrm>
            <a:off x="2924246" y="4152009"/>
            <a:ext cx="248786" cy="246221"/>
          </a:xfrm>
          <a:prstGeom prst="rect">
            <a:avLst/>
          </a:prstGeom>
          <a:noFill/>
        </p:spPr>
        <p:txBody>
          <a:bodyPr wrap="none" rtlCol="0">
            <a:spAutoFit/>
          </a:bodyPr>
          <a:lstStyle/>
          <a:p>
            <a:r>
              <a:rPr lang="es-ES" sz="1000" dirty="0"/>
              <a:t>1</a:t>
            </a:r>
            <a:endParaRPr lang="es-AR" sz="1000" dirty="0"/>
          </a:p>
        </p:txBody>
      </p:sp>
      <p:sp>
        <p:nvSpPr>
          <p:cNvPr id="60" name="59 CuadroTexto"/>
          <p:cNvSpPr txBox="1"/>
          <p:nvPr/>
        </p:nvSpPr>
        <p:spPr>
          <a:xfrm>
            <a:off x="3072143" y="4150588"/>
            <a:ext cx="248786" cy="246221"/>
          </a:xfrm>
          <a:prstGeom prst="rect">
            <a:avLst/>
          </a:prstGeom>
          <a:noFill/>
        </p:spPr>
        <p:txBody>
          <a:bodyPr wrap="none" rtlCol="0">
            <a:spAutoFit/>
          </a:bodyPr>
          <a:lstStyle/>
          <a:p>
            <a:r>
              <a:rPr lang="es-ES" sz="1000" dirty="0" smtClean="0"/>
              <a:t>2</a:t>
            </a:r>
            <a:endParaRPr lang="es-AR" sz="1000" dirty="0"/>
          </a:p>
        </p:txBody>
      </p:sp>
      <p:sp>
        <p:nvSpPr>
          <p:cNvPr id="61" name="60 CuadroTexto"/>
          <p:cNvSpPr txBox="1"/>
          <p:nvPr/>
        </p:nvSpPr>
        <p:spPr>
          <a:xfrm>
            <a:off x="3206061" y="4151295"/>
            <a:ext cx="248786" cy="246221"/>
          </a:xfrm>
          <a:prstGeom prst="rect">
            <a:avLst/>
          </a:prstGeom>
          <a:noFill/>
        </p:spPr>
        <p:txBody>
          <a:bodyPr wrap="none" rtlCol="0">
            <a:spAutoFit/>
          </a:bodyPr>
          <a:lstStyle/>
          <a:p>
            <a:r>
              <a:rPr lang="es-ES" sz="1000" dirty="0"/>
              <a:t>3</a:t>
            </a:r>
            <a:endParaRPr lang="es-AR" sz="1000" dirty="0"/>
          </a:p>
        </p:txBody>
      </p:sp>
      <p:sp>
        <p:nvSpPr>
          <p:cNvPr id="62" name="61 CuadroTexto"/>
          <p:cNvSpPr txBox="1"/>
          <p:nvPr/>
        </p:nvSpPr>
        <p:spPr>
          <a:xfrm>
            <a:off x="2782721" y="4152750"/>
            <a:ext cx="248786" cy="246221"/>
          </a:xfrm>
          <a:prstGeom prst="rect">
            <a:avLst/>
          </a:prstGeom>
          <a:noFill/>
        </p:spPr>
        <p:txBody>
          <a:bodyPr wrap="none" rtlCol="0">
            <a:spAutoFit/>
          </a:bodyPr>
          <a:lstStyle/>
          <a:p>
            <a:r>
              <a:rPr lang="es-ES" sz="1000" dirty="0"/>
              <a:t>0</a:t>
            </a:r>
            <a:endParaRPr lang="es-AR" sz="1000" dirty="0"/>
          </a:p>
        </p:txBody>
      </p:sp>
      <p:sp>
        <p:nvSpPr>
          <p:cNvPr id="63" name="62 CuadroTexto"/>
          <p:cNvSpPr txBox="1"/>
          <p:nvPr/>
        </p:nvSpPr>
        <p:spPr>
          <a:xfrm>
            <a:off x="2602110" y="4152750"/>
            <a:ext cx="292068" cy="246221"/>
          </a:xfrm>
          <a:prstGeom prst="rect">
            <a:avLst/>
          </a:prstGeom>
          <a:noFill/>
        </p:spPr>
        <p:txBody>
          <a:bodyPr wrap="none" rtlCol="0">
            <a:spAutoFit/>
          </a:bodyPr>
          <a:lstStyle/>
          <a:p>
            <a:r>
              <a:rPr lang="es-ES" sz="1000" dirty="0" smtClean="0"/>
              <a:t>-1</a:t>
            </a:r>
            <a:endParaRPr lang="es-AR" sz="1000" dirty="0"/>
          </a:p>
        </p:txBody>
      </p:sp>
      <p:sp>
        <p:nvSpPr>
          <p:cNvPr id="64" name="63 CuadroTexto"/>
          <p:cNvSpPr txBox="1"/>
          <p:nvPr/>
        </p:nvSpPr>
        <p:spPr>
          <a:xfrm>
            <a:off x="2468776" y="4152750"/>
            <a:ext cx="292068" cy="246221"/>
          </a:xfrm>
          <a:prstGeom prst="rect">
            <a:avLst/>
          </a:prstGeom>
          <a:noFill/>
        </p:spPr>
        <p:txBody>
          <a:bodyPr wrap="none" rtlCol="0">
            <a:spAutoFit/>
          </a:bodyPr>
          <a:lstStyle/>
          <a:p>
            <a:r>
              <a:rPr lang="es-ES" sz="1000" dirty="0" smtClean="0"/>
              <a:t>-2</a:t>
            </a:r>
            <a:endParaRPr lang="es-AR" sz="1000" dirty="0"/>
          </a:p>
        </p:txBody>
      </p:sp>
      <p:sp>
        <p:nvSpPr>
          <p:cNvPr id="65" name="64 CuadroTexto"/>
          <p:cNvSpPr txBox="1"/>
          <p:nvPr/>
        </p:nvSpPr>
        <p:spPr>
          <a:xfrm>
            <a:off x="2323994" y="4154470"/>
            <a:ext cx="292068" cy="246221"/>
          </a:xfrm>
          <a:prstGeom prst="rect">
            <a:avLst/>
          </a:prstGeom>
          <a:noFill/>
        </p:spPr>
        <p:txBody>
          <a:bodyPr wrap="none" rtlCol="0">
            <a:spAutoFit/>
          </a:bodyPr>
          <a:lstStyle/>
          <a:p>
            <a:r>
              <a:rPr lang="es-ES" sz="1000" dirty="0" smtClean="0"/>
              <a:t>-3</a:t>
            </a:r>
            <a:endParaRPr lang="es-AR" sz="1000" dirty="0"/>
          </a:p>
        </p:txBody>
      </p:sp>
      <p:pic>
        <p:nvPicPr>
          <p:cNvPr id="30" name="Picture 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378187" y="1898261"/>
            <a:ext cx="2856031" cy="21365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1" name="30 CuadroTexto"/>
          <p:cNvSpPr txBox="1"/>
          <p:nvPr/>
        </p:nvSpPr>
        <p:spPr>
          <a:xfrm>
            <a:off x="6350000" y="4009190"/>
            <a:ext cx="2985818" cy="369332"/>
          </a:xfrm>
          <a:prstGeom prst="rect">
            <a:avLst/>
          </a:prstGeom>
          <a:noFill/>
        </p:spPr>
        <p:txBody>
          <a:bodyPr wrap="square" rtlCol="0" anchor="ctr">
            <a:spAutoFit/>
          </a:bodyPr>
          <a:lstStyle/>
          <a:p>
            <a:pPr algn="ctr"/>
            <a:r>
              <a:rPr lang="es-ES" b="1" dirty="0" smtClean="0">
                <a:solidFill>
                  <a:schemeClr val="tx2"/>
                </a:solidFill>
              </a:rPr>
              <a:t>Plano de correlación</a:t>
            </a:r>
            <a:endParaRPr lang="es-AR" b="1" dirty="0">
              <a:solidFill>
                <a:schemeClr val="tx2"/>
              </a:solidFill>
            </a:endParaRPr>
          </a:p>
        </p:txBody>
      </p:sp>
    </p:spTree>
    <p:extLst>
      <p:ext uri="{BB962C8B-B14F-4D97-AF65-F5344CB8AC3E}">
        <p14:creationId xmlns:p14="http://schemas.microsoft.com/office/powerpoint/2010/main" xmlns="" val="178410531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Post-Procesamiento</a:t>
            </a:r>
          </a:p>
        </p:txBody>
      </p:sp>
      <p:sp>
        <p:nvSpPr>
          <p:cNvPr id="3" name="Marcador de contenido 2"/>
          <p:cNvSpPr>
            <a:spLocks noGrp="1"/>
          </p:cNvSpPr>
          <p:nvPr>
            <p:ph idx="1"/>
          </p:nvPr>
        </p:nvSpPr>
        <p:spPr/>
        <p:txBody>
          <a:bodyPr/>
          <a:lstStyle/>
          <a:p>
            <a:pPr marL="0" indent="0">
              <a:buNone/>
            </a:pPr>
            <a:r>
              <a:rPr lang="es-AR" dirty="0"/>
              <a:t>El objetivo </a:t>
            </a:r>
            <a:r>
              <a:rPr lang="es-AR" dirty="0" smtClean="0"/>
              <a:t>de esta etapa </a:t>
            </a:r>
            <a:r>
              <a:rPr lang="es-AR" dirty="0"/>
              <a:t>consiste en mejorar los resultados obtenidos mediante la validación y reemplazo de vectores </a:t>
            </a:r>
            <a:r>
              <a:rPr lang="es-AR" dirty="0" smtClean="0"/>
              <a:t>inválidos.</a:t>
            </a:r>
            <a:endParaRPr lang="es-AR" dirty="0"/>
          </a:p>
        </p:txBody>
      </p:sp>
      <p:pic>
        <p:nvPicPr>
          <p:cNvPr id="4100" name="Picture 4" descr="https://lh6.googleusercontent.com/wIptHyT47R9WJz9575v_O5mUUA7tsxJjpy1IuCP7mpB-ovJNwKY_G21Nntnn2mbp80336wEY4irU12lYA9-YbMu9bw3WQ12dTmwnmCtfGR5Hef3EaPBjGeNUHF0w94qkrKX1NYv6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068309" y="2881694"/>
            <a:ext cx="4403725" cy="38273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7090790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Agenda</a:t>
            </a:r>
            <a:endParaRPr lang="es-AR" dirty="0"/>
          </a:p>
        </p:txBody>
      </p:sp>
      <p:sp>
        <p:nvSpPr>
          <p:cNvPr id="6" name="Marcador de contenido 5"/>
          <p:cNvSpPr>
            <a:spLocks noGrp="1"/>
          </p:cNvSpPr>
          <p:nvPr>
            <p:ph idx="1"/>
          </p:nvPr>
        </p:nvSpPr>
        <p:spPr/>
        <p:txBody>
          <a:bodyPr/>
          <a:lstStyle/>
          <a:p>
            <a:r>
              <a:rPr lang="es-ES" dirty="0" smtClean="0">
                <a:solidFill>
                  <a:schemeClr val="bg2">
                    <a:lumMod val="90000"/>
                  </a:schemeClr>
                </a:solidFill>
              </a:rPr>
              <a:t>Introducción</a:t>
            </a:r>
          </a:p>
          <a:p>
            <a:r>
              <a:rPr lang="es-ES" dirty="0" smtClean="0"/>
              <a:t>Motivación y objetivos</a:t>
            </a:r>
          </a:p>
          <a:p>
            <a:r>
              <a:rPr lang="es-ES" dirty="0" smtClean="0">
                <a:solidFill>
                  <a:schemeClr val="bg2">
                    <a:lumMod val="90000"/>
                  </a:schemeClr>
                </a:solidFill>
              </a:rPr>
              <a:t>Propuesta</a:t>
            </a:r>
          </a:p>
          <a:p>
            <a:r>
              <a:rPr lang="es-ES" dirty="0" smtClean="0">
                <a:solidFill>
                  <a:schemeClr val="bg2">
                    <a:lumMod val="90000"/>
                  </a:schemeClr>
                </a:solidFill>
              </a:rPr>
              <a:t>Resultados</a:t>
            </a:r>
          </a:p>
          <a:p>
            <a:r>
              <a:rPr lang="es-ES" dirty="0" smtClean="0">
                <a:solidFill>
                  <a:schemeClr val="bg2">
                    <a:lumMod val="90000"/>
                  </a:schemeClr>
                </a:solidFill>
              </a:rPr>
              <a:t>Conclusión y trabajos futuros</a:t>
            </a:r>
            <a:endParaRPr lang="es-AR" dirty="0">
              <a:solidFill>
                <a:schemeClr val="bg2">
                  <a:lumMod val="90000"/>
                </a:schemeClr>
              </a:solidFill>
            </a:endParaRPr>
          </a:p>
        </p:txBody>
      </p:sp>
    </p:spTree>
    <p:extLst>
      <p:ext uri="{BB962C8B-B14F-4D97-AF65-F5344CB8AC3E}">
        <p14:creationId xmlns:p14="http://schemas.microsoft.com/office/powerpoint/2010/main" xmlns="" val="21563886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dirty="0" smtClean="0"/>
              <a:t>Relevamiento </a:t>
            </a:r>
            <a:r>
              <a:rPr lang="es-AR" dirty="0"/>
              <a:t>de </a:t>
            </a:r>
            <a:r>
              <a:rPr lang="es-AR" dirty="0" smtClean="0"/>
              <a:t>herramientas</a:t>
            </a:r>
            <a:endParaRPr lang="es-AR" dirty="0"/>
          </a:p>
        </p:txBody>
      </p:sp>
      <p:graphicFrame>
        <p:nvGraphicFramePr>
          <p:cNvPr id="12" name="Tabla 11"/>
          <p:cNvGraphicFramePr>
            <a:graphicFrameLocks noGrp="1"/>
          </p:cNvGraphicFramePr>
          <p:nvPr>
            <p:extLst>
              <p:ext uri="{D42A27DB-BD31-4B8C-83A1-F6EECF244321}">
                <p14:modId xmlns:p14="http://schemas.microsoft.com/office/powerpoint/2010/main" xmlns="" val="2896848789"/>
              </p:ext>
            </p:extLst>
          </p:nvPr>
        </p:nvGraphicFramePr>
        <p:xfrm>
          <a:off x="584198" y="1676400"/>
          <a:ext cx="11023603" cy="4883390"/>
        </p:xfrm>
        <a:graphic>
          <a:graphicData uri="http://schemas.openxmlformats.org/drawingml/2006/table">
            <a:tbl>
              <a:tblPr>
                <a:tableStyleId>{5C22544A-7EE6-4342-B048-85BDC9FD1C3A}</a:tableStyleId>
              </a:tblPr>
              <a:tblGrid>
                <a:gridCol w="1155704">
                  <a:extLst>
                    <a:ext uri="{9D8B030D-6E8A-4147-A177-3AD203B41FA5}">
                      <a16:colId xmlns:a16="http://schemas.microsoft.com/office/drawing/2014/main" xmlns="" val="1103105886"/>
                    </a:ext>
                  </a:extLst>
                </a:gridCol>
                <a:gridCol w="2057400">
                  <a:extLst>
                    <a:ext uri="{9D8B030D-6E8A-4147-A177-3AD203B41FA5}">
                      <a16:colId xmlns:a16="http://schemas.microsoft.com/office/drawing/2014/main" xmlns="" val="2898771890"/>
                    </a:ext>
                  </a:extLst>
                </a:gridCol>
                <a:gridCol w="1981200">
                  <a:extLst>
                    <a:ext uri="{9D8B030D-6E8A-4147-A177-3AD203B41FA5}">
                      <a16:colId xmlns:a16="http://schemas.microsoft.com/office/drawing/2014/main" xmlns="" val="1801954410"/>
                    </a:ext>
                  </a:extLst>
                </a:gridCol>
                <a:gridCol w="2019300">
                  <a:extLst>
                    <a:ext uri="{9D8B030D-6E8A-4147-A177-3AD203B41FA5}">
                      <a16:colId xmlns:a16="http://schemas.microsoft.com/office/drawing/2014/main" xmlns="" val="1245791710"/>
                    </a:ext>
                  </a:extLst>
                </a:gridCol>
                <a:gridCol w="1790700">
                  <a:extLst>
                    <a:ext uri="{9D8B030D-6E8A-4147-A177-3AD203B41FA5}">
                      <a16:colId xmlns:a16="http://schemas.microsoft.com/office/drawing/2014/main" xmlns="" val="3417959371"/>
                    </a:ext>
                  </a:extLst>
                </a:gridCol>
                <a:gridCol w="2019299">
                  <a:extLst>
                    <a:ext uri="{9D8B030D-6E8A-4147-A177-3AD203B41FA5}">
                      <a16:colId xmlns:a16="http://schemas.microsoft.com/office/drawing/2014/main" xmlns="" val="4236146190"/>
                    </a:ext>
                  </a:extLst>
                </a:gridCol>
              </a:tblGrid>
              <a:tr h="329066">
                <a:tc gridSpan="2">
                  <a:txBody>
                    <a:bodyPr/>
                    <a:lstStyle/>
                    <a:p>
                      <a:pPr algn="l" rtl="0" fontAlgn="ctr"/>
                      <a:r>
                        <a:rPr lang="es-AR" sz="1000" u="none" strike="noStrike" dirty="0">
                          <a:solidFill>
                            <a:schemeClr val="tx2"/>
                          </a:solidFill>
                          <a:effectLst/>
                        </a:rPr>
                        <a:t>Herramienta/Característica</a:t>
                      </a:r>
                      <a:endParaRPr lang="es-AR" sz="1000" b="1" i="0" u="none" strike="noStrike" dirty="0">
                        <a:solidFill>
                          <a:schemeClr val="tx2"/>
                        </a:solidFill>
                        <a:effectLst/>
                        <a:latin typeface="Times New Roman" panose="02020603050405020304" pitchFamily="18" charset="0"/>
                      </a:endParaRPr>
                    </a:p>
                  </a:txBody>
                  <a:tcPr marL="4721" marR="4721" marT="4721" marB="0" anchor="ctr">
                    <a:lnB w="12700" cap="flat" cmpd="sng" algn="ctr">
                      <a:solidFill>
                        <a:schemeClr val="tx1"/>
                      </a:solidFill>
                      <a:prstDash val="solid"/>
                      <a:round/>
                      <a:headEnd type="none" w="med" len="med"/>
                      <a:tailEnd type="none" w="med" len="med"/>
                    </a:lnB>
                  </a:tcPr>
                </a:tc>
                <a:tc hMerge="1">
                  <a:txBody>
                    <a:bodyPr/>
                    <a:lstStyle/>
                    <a:p>
                      <a:endParaRPr lang="es-AR"/>
                    </a:p>
                  </a:txBody>
                  <a:tcPr/>
                </a:tc>
                <a:tc>
                  <a:txBody>
                    <a:bodyPr/>
                    <a:lstStyle/>
                    <a:p>
                      <a:pPr algn="ctr" fontAlgn="ctr"/>
                      <a:r>
                        <a:rPr lang="es-AR" sz="1000" u="none" strike="noStrike" dirty="0">
                          <a:solidFill>
                            <a:schemeClr val="tx2"/>
                          </a:solidFill>
                          <a:effectLst/>
                        </a:rPr>
                        <a:t>JPIV</a:t>
                      </a:r>
                      <a:endParaRPr lang="es-AR" sz="1000" b="1" i="0" u="none" strike="noStrike" dirty="0">
                        <a:solidFill>
                          <a:schemeClr val="tx2"/>
                        </a:solidFill>
                        <a:effectLst/>
                        <a:latin typeface="Times New Roman" panose="02020603050405020304" pitchFamily="18" charset="0"/>
                      </a:endParaRPr>
                    </a:p>
                  </a:txBody>
                  <a:tcPr marL="4721" marR="4721" marT="4721" marB="0" anchor="ctr">
                    <a:lnB w="12700" cap="flat" cmpd="sng" algn="ctr">
                      <a:solidFill>
                        <a:schemeClr val="tx1"/>
                      </a:solidFill>
                      <a:prstDash val="solid"/>
                      <a:round/>
                      <a:headEnd type="none" w="med" len="med"/>
                      <a:tailEnd type="none" w="med" len="med"/>
                    </a:lnB>
                  </a:tcPr>
                </a:tc>
                <a:tc>
                  <a:txBody>
                    <a:bodyPr/>
                    <a:lstStyle/>
                    <a:p>
                      <a:pPr algn="ctr" fontAlgn="ctr"/>
                      <a:r>
                        <a:rPr lang="es-AR" sz="1000" u="none" strike="noStrike" dirty="0">
                          <a:solidFill>
                            <a:schemeClr val="tx2"/>
                          </a:solidFill>
                          <a:effectLst/>
                        </a:rPr>
                        <a:t>ImageJ+ PIV plugin</a:t>
                      </a:r>
                      <a:endParaRPr lang="es-AR" sz="1000" b="1" i="0" u="none" strike="noStrike" dirty="0">
                        <a:solidFill>
                          <a:schemeClr val="tx2"/>
                        </a:solidFill>
                        <a:effectLst/>
                        <a:latin typeface="Times New Roman" panose="02020603050405020304" pitchFamily="18" charset="0"/>
                      </a:endParaRPr>
                    </a:p>
                  </a:txBody>
                  <a:tcPr marL="4721" marR="4721" marT="4721" marB="0" anchor="ctr">
                    <a:lnB w="12700" cap="flat" cmpd="sng" algn="ctr">
                      <a:solidFill>
                        <a:schemeClr val="tx1"/>
                      </a:solidFill>
                      <a:prstDash val="solid"/>
                      <a:round/>
                      <a:headEnd type="none" w="med" len="med"/>
                      <a:tailEnd type="none" w="med" len="med"/>
                    </a:lnB>
                  </a:tcPr>
                </a:tc>
                <a:tc>
                  <a:txBody>
                    <a:bodyPr/>
                    <a:lstStyle/>
                    <a:p>
                      <a:pPr algn="ctr" fontAlgn="ctr"/>
                      <a:r>
                        <a:rPr lang="es-AR" sz="1000" u="none" strike="noStrike" dirty="0">
                          <a:solidFill>
                            <a:schemeClr val="tx2"/>
                          </a:solidFill>
                          <a:effectLst/>
                        </a:rPr>
                        <a:t>MatPIV</a:t>
                      </a:r>
                      <a:endParaRPr lang="es-AR" sz="1000" b="1" i="0" u="none" strike="noStrike" dirty="0">
                        <a:solidFill>
                          <a:schemeClr val="tx2"/>
                        </a:solidFill>
                        <a:effectLst/>
                        <a:latin typeface="Times New Roman" panose="02020603050405020304" pitchFamily="18" charset="0"/>
                      </a:endParaRPr>
                    </a:p>
                  </a:txBody>
                  <a:tcPr marL="4721" marR="4721" marT="4721" marB="0" anchor="ctr">
                    <a:lnB w="12700" cap="flat" cmpd="sng" algn="ctr">
                      <a:solidFill>
                        <a:schemeClr val="tx1"/>
                      </a:solidFill>
                      <a:prstDash val="solid"/>
                      <a:round/>
                      <a:headEnd type="none" w="med" len="med"/>
                      <a:tailEnd type="none" w="med" len="med"/>
                    </a:lnB>
                  </a:tcPr>
                </a:tc>
                <a:tc>
                  <a:txBody>
                    <a:bodyPr/>
                    <a:lstStyle/>
                    <a:p>
                      <a:pPr algn="ctr" fontAlgn="ctr"/>
                      <a:r>
                        <a:rPr lang="es-AR" sz="1000" u="none" strike="noStrike" dirty="0">
                          <a:solidFill>
                            <a:schemeClr val="tx2"/>
                          </a:solidFill>
                          <a:effectLst/>
                        </a:rPr>
                        <a:t>MPIV</a:t>
                      </a:r>
                      <a:endParaRPr lang="es-AR" sz="1000" b="1" i="0" u="none" strike="noStrike" dirty="0">
                        <a:solidFill>
                          <a:schemeClr val="tx2"/>
                        </a:solidFill>
                        <a:effectLst/>
                        <a:latin typeface="Times New Roman" panose="02020603050405020304" pitchFamily="18" charset="0"/>
                      </a:endParaRPr>
                    </a:p>
                  </a:txBody>
                  <a:tcPr marL="4721" marR="4721" marT="4721"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31159243"/>
                  </a:ext>
                </a:extLst>
              </a:tr>
              <a:tr h="332996">
                <a:tc>
                  <a:txBody>
                    <a:bodyPr/>
                    <a:lstStyle/>
                    <a:p>
                      <a:pPr algn="l" fontAlgn="ctr"/>
                      <a:r>
                        <a:rPr lang="es-AR" sz="1000" u="none" strike="noStrike" dirty="0">
                          <a:solidFill>
                            <a:schemeClr val="tx2"/>
                          </a:solidFill>
                          <a:effectLst/>
                        </a:rPr>
                        <a:t>Pre-Procesamiento</a:t>
                      </a:r>
                      <a:endParaRPr lang="es-AR" sz="1000" b="1" i="0" u="none" strike="noStrike" dirty="0">
                        <a:solidFill>
                          <a:schemeClr val="tx2"/>
                        </a:solidFill>
                        <a:effectLst/>
                        <a:latin typeface="Times New Roman" panose="02020603050405020304" pitchFamily="18" charset="0"/>
                      </a:endParaRPr>
                    </a:p>
                  </a:txBody>
                  <a:tcPr marL="4721" marR="4721" marT="4721"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s-AR" sz="1000" u="none" strike="noStrike" dirty="0">
                          <a:solidFill>
                            <a:schemeClr val="tx2"/>
                          </a:solidFill>
                          <a:effectLst/>
                        </a:rPr>
                        <a:t> </a:t>
                      </a:r>
                      <a:endParaRPr lang="es-AR" sz="1000" b="0" i="0" u="none" strike="noStrike" dirty="0">
                        <a:solidFill>
                          <a:schemeClr val="tx2"/>
                        </a:solidFill>
                        <a:effectLst/>
                        <a:latin typeface="Calibri" panose="020F0502020204030204" pitchFamily="34" charset="0"/>
                      </a:endParaRPr>
                    </a:p>
                  </a:txBody>
                  <a:tcPr marL="4721" marR="4721" marT="4721"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AR" sz="900" u="none" strike="noStrike" dirty="0" smtClean="0">
                          <a:solidFill>
                            <a:schemeClr val="tx2"/>
                          </a:solidFill>
                          <a:effectLst/>
                        </a:rPr>
                        <a:t>NO</a:t>
                      </a:r>
                      <a:endParaRPr lang="es-AR" sz="900" b="0" i="0" u="none" strike="noStrike" dirty="0">
                        <a:solidFill>
                          <a:schemeClr val="tx2"/>
                        </a:solidFill>
                        <a:effectLst/>
                        <a:latin typeface="Times New Roman" panose="02020603050405020304" pitchFamily="18" charset="0"/>
                      </a:endParaRPr>
                    </a:p>
                  </a:txBody>
                  <a:tcPr marL="4721" marR="4721" marT="4721"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s-AR" sz="900" u="none" strike="noStrike" smtClean="0">
                          <a:solidFill>
                            <a:schemeClr val="tx2"/>
                          </a:solidFill>
                          <a:effectLst/>
                        </a:rPr>
                        <a:t>Provisto por ImageJ</a:t>
                      </a:r>
                      <a:endParaRPr lang="es-AR" sz="900" b="0" i="0" u="none" strike="noStrike" dirty="0">
                        <a:solidFill>
                          <a:schemeClr val="tx2"/>
                        </a:solidFill>
                        <a:effectLst/>
                        <a:latin typeface="Times New Roman" panose="02020603050405020304" pitchFamily="18" charset="0"/>
                      </a:endParaRPr>
                    </a:p>
                  </a:txBody>
                  <a:tcPr marL="4721" marR="4721" marT="4721"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ctr"/>
                      <a:r>
                        <a:rPr lang="es-AR" sz="900" u="none" strike="noStrike" dirty="0" smtClean="0">
                          <a:solidFill>
                            <a:schemeClr val="tx2"/>
                          </a:solidFill>
                          <a:effectLst/>
                        </a:rPr>
                        <a:t>NO</a:t>
                      </a:r>
                      <a:endParaRPr lang="es-AR" sz="900" b="0" i="0" u="none" strike="noStrike" dirty="0">
                        <a:solidFill>
                          <a:schemeClr val="tx2"/>
                        </a:solidFill>
                        <a:effectLst/>
                        <a:latin typeface="Times New Roman" panose="02020603050405020304" pitchFamily="18" charset="0"/>
                      </a:endParaRPr>
                    </a:p>
                  </a:txBody>
                  <a:tcPr marL="4721" marR="4721" marT="4721"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s-AR" sz="900" u="none" strike="noStrike" dirty="0" smtClean="0">
                          <a:solidFill>
                            <a:schemeClr val="tx2"/>
                          </a:solidFill>
                          <a:effectLst/>
                        </a:rPr>
                        <a:t>NO</a:t>
                      </a:r>
                      <a:endParaRPr lang="es-AR" sz="900" b="0" i="0" u="none" strike="noStrike" dirty="0">
                        <a:solidFill>
                          <a:schemeClr val="tx2"/>
                        </a:solidFill>
                        <a:effectLst/>
                        <a:latin typeface="Times New Roman" panose="02020603050405020304" pitchFamily="18" charset="0"/>
                      </a:endParaRPr>
                    </a:p>
                  </a:txBody>
                  <a:tcPr marL="4721" marR="4721" marT="4721"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xmlns="" val="2477533134"/>
                  </a:ext>
                </a:extLst>
              </a:tr>
              <a:tr h="225121">
                <a:tc rowSpan="8">
                  <a:txBody>
                    <a:bodyPr/>
                    <a:lstStyle/>
                    <a:p>
                      <a:pPr algn="l" fontAlgn="ctr"/>
                      <a:r>
                        <a:rPr lang="es-AR" sz="1000" u="none" strike="noStrike" dirty="0">
                          <a:solidFill>
                            <a:schemeClr val="tx2"/>
                          </a:solidFill>
                          <a:effectLst/>
                        </a:rPr>
                        <a:t>Procesamiento</a:t>
                      </a:r>
                      <a:endParaRPr lang="es-AR" sz="1000" b="1" i="0" u="none" strike="noStrike" dirty="0">
                        <a:solidFill>
                          <a:schemeClr val="tx2"/>
                        </a:solidFill>
                        <a:effectLst/>
                        <a:latin typeface="Times New Roman" panose="02020603050405020304" pitchFamily="18" charset="0"/>
                      </a:endParaRPr>
                    </a:p>
                  </a:txBody>
                  <a:tcPr marL="4721" marR="4721" marT="4721"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s-AR" sz="1000" u="none" strike="noStrike" dirty="0">
                          <a:solidFill>
                            <a:schemeClr val="tx2"/>
                          </a:solidFill>
                          <a:effectLst/>
                        </a:rPr>
                        <a:t>Tamaño de </a:t>
                      </a:r>
                      <a:r>
                        <a:rPr lang="es-AR" sz="1000" u="none" strike="noStrike" dirty="0" smtClean="0">
                          <a:solidFill>
                            <a:schemeClr val="tx2"/>
                          </a:solidFill>
                          <a:effectLst/>
                        </a:rPr>
                        <a:t>ventana </a:t>
                      </a:r>
                      <a:r>
                        <a:rPr lang="es-AR" sz="1000" u="none" strike="noStrike" dirty="0">
                          <a:solidFill>
                            <a:schemeClr val="tx2"/>
                          </a:solidFill>
                          <a:effectLst/>
                        </a:rPr>
                        <a:t>de interrogación</a:t>
                      </a:r>
                      <a:endParaRPr lang="es-AR" sz="1000" b="1" i="0" u="none" strike="noStrike" dirty="0">
                        <a:solidFill>
                          <a:schemeClr val="tx2"/>
                        </a:solidFill>
                        <a:effectLst/>
                        <a:latin typeface="Times New Roman" panose="02020603050405020304" pitchFamily="18" charset="0"/>
                      </a:endParaRPr>
                    </a:p>
                  </a:txBody>
                  <a:tcPr marL="4721" marR="4721" marT="4721" marB="0" anchor="ctr">
                    <a:lnT w="12700" cap="flat" cmpd="sng" algn="ctr">
                      <a:solidFill>
                        <a:schemeClr val="tx1"/>
                      </a:solidFill>
                      <a:prstDash val="solid"/>
                      <a:round/>
                      <a:headEnd type="none" w="med" len="med"/>
                      <a:tailEnd type="none" w="med" len="med"/>
                    </a:lnT>
                  </a:tcPr>
                </a:tc>
                <a:tc>
                  <a:txBody>
                    <a:bodyPr/>
                    <a:lstStyle/>
                    <a:p>
                      <a:pPr algn="ctr" fontAlgn="ctr"/>
                      <a:r>
                        <a:rPr lang="es-AR" sz="900" u="none" strike="noStrike" dirty="0" smtClean="0">
                          <a:solidFill>
                            <a:schemeClr val="tx2"/>
                          </a:solidFill>
                          <a:effectLst/>
                        </a:rPr>
                        <a:t>Configurable</a:t>
                      </a:r>
                      <a:endParaRPr lang="es-AR" sz="900" b="0" i="0" u="none" strike="noStrike" dirty="0">
                        <a:solidFill>
                          <a:schemeClr val="tx2"/>
                        </a:solidFill>
                        <a:effectLst/>
                        <a:latin typeface="Times New Roman" panose="02020603050405020304" pitchFamily="18" charset="0"/>
                      </a:endParaRPr>
                    </a:p>
                  </a:txBody>
                  <a:tcPr marL="4721" marR="4721" marT="4721" marB="0" anchor="ctr">
                    <a:lnT w="12700" cap="flat" cmpd="sng" algn="ctr">
                      <a:solidFill>
                        <a:schemeClr val="tx1"/>
                      </a:solidFill>
                      <a:prstDash val="solid"/>
                      <a:round/>
                      <a:headEnd type="none" w="med" len="med"/>
                      <a:tailEnd type="none" w="med" len="med"/>
                    </a:lnT>
                    <a:solidFill>
                      <a:srgbClr val="92D050"/>
                    </a:solidFill>
                  </a:tcPr>
                </a:tc>
                <a:tc>
                  <a:txBody>
                    <a:bodyPr/>
                    <a:lstStyle/>
                    <a:p>
                      <a:pPr algn="ctr" fontAlgn="ctr"/>
                      <a:r>
                        <a:rPr lang="es-AR" sz="900" u="none" strike="noStrike" smtClean="0">
                          <a:solidFill>
                            <a:schemeClr val="tx2"/>
                          </a:solidFill>
                          <a:effectLst/>
                        </a:rPr>
                        <a:t>Configurable</a:t>
                      </a:r>
                      <a:endParaRPr lang="es-AR" sz="900" b="0" i="0" u="none" strike="noStrike" dirty="0">
                        <a:solidFill>
                          <a:schemeClr val="tx2"/>
                        </a:solidFill>
                        <a:effectLst/>
                        <a:latin typeface="Times New Roman" panose="02020603050405020304" pitchFamily="18" charset="0"/>
                      </a:endParaRPr>
                    </a:p>
                  </a:txBody>
                  <a:tcPr marL="4721" marR="4721" marT="4721" marB="0" anchor="ctr">
                    <a:lnT w="12700" cap="flat" cmpd="sng" algn="ctr">
                      <a:solidFill>
                        <a:schemeClr val="tx1"/>
                      </a:solidFill>
                      <a:prstDash val="solid"/>
                      <a:round/>
                      <a:headEnd type="none" w="med" len="med"/>
                      <a:tailEnd type="none" w="med" len="med"/>
                    </a:lnT>
                    <a:solidFill>
                      <a:srgbClr val="92D050"/>
                    </a:solidFill>
                  </a:tcPr>
                </a:tc>
                <a:tc>
                  <a:txBody>
                    <a:bodyPr/>
                    <a:lstStyle/>
                    <a:p>
                      <a:pPr algn="ctr" fontAlgn="ctr"/>
                      <a:r>
                        <a:rPr lang="es-AR" sz="900" u="none" strike="noStrike" smtClean="0">
                          <a:solidFill>
                            <a:schemeClr val="tx2"/>
                          </a:solidFill>
                          <a:effectLst/>
                        </a:rPr>
                        <a:t>Configurable</a:t>
                      </a:r>
                      <a:endParaRPr lang="es-AR" sz="900" b="0" i="0" u="none" strike="noStrike" dirty="0">
                        <a:solidFill>
                          <a:schemeClr val="tx2"/>
                        </a:solidFill>
                        <a:effectLst/>
                        <a:latin typeface="Times New Roman" panose="02020603050405020304" pitchFamily="18" charset="0"/>
                      </a:endParaRPr>
                    </a:p>
                  </a:txBody>
                  <a:tcPr marL="4721" marR="4721" marT="4721" marB="0" anchor="ctr">
                    <a:lnT w="12700" cap="flat" cmpd="sng" algn="ctr">
                      <a:solidFill>
                        <a:schemeClr val="tx1"/>
                      </a:solidFill>
                      <a:prstDash val="solid"/>
                      <a:round/>
                      <a:headEnd type="none" w="med" len="med"/>
                      <a:tailEnd type="none" w="med" len="med"/>
                    </a:lnT>
                    <a:solidFill>
                      <a:srgbClr val="92D050"/>
                    </a:solidFill>
                  </a:tcPr>
                </a:tc>
                <a:tc>
                  <a:txBody>
                    <a:bodyPr/>
                    <a:lstStyle/>
                    <a:p>
                      <a:pPr algn="ctr" fontAlgn="ctr"/>
                      <a:r>
                        <a:rPr lang="es-AR" sz="900" u="none" strike="noStrike" smtClean="0">
                          <a:solidFill>
                            <a:schemeClr val="tx2"/>
                          </a:solidFill>
                          <a:effectLst/>
                        </a:rPr>
                        <a:t>Configurable</a:t>
                      </a:r>
                      <a:endParaRPr lang="es-AR" sz="900" b="0" i="0" u="none" strike="noStrike" dirty="0">
                        <a:solidFill>
                          <a:schemeClr val="tx2"/>
                        </a:solidFill>
                        <a:effectLst/>
                        <a:latin typeface="Times New Roman" panose="02020603050405020304" pitchFamily="18" charset="0"/>
                      </a:endParaRPr>
                    </a:p>
                  </a:txBody>
                  <a:tcPr marL="4721" marR="4721" marT="4721" marB="0" anchor="ct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xmlns="" val="1565816060"/>
                  </a:ext>
                </a:extLst>
              </a:tr>
              <a:tr h="325479">
                <a:tc vMerge="1">
                  <a:txBody>
                    <a:bodyPr/>
                    <a:lstStyle/>
                    <a:p>
                      <a:endParaRPr lang="es-AR"/>
                    </a:p>
                  </a:txBody>
                  <a:tcPr/>
                </a:tc>
                <a:tc>
                  <a:txBody>
                    <a:bodyPr/>
                    <a:lstStyle/>
                    <a:p>
                      <a:pPr algn="l" fontAlgn="ctr"/>
                      <a:r>
                        <a:rPr lang="es-AR" sz="1000" u="none" strike="noStrike" dirty="0">
                          <a:solidFill>
                            <a:schemeClr val="tx2"/>
                          </a:solidFill>
                          <a:effectLst/>
                        </a:rPr>
                        <a:t>Tamaño de ventana de búsqueda</a:t>
                      </a:r>
                      <a:endParaRPr lang="es-AR" sz="1000" b="1" i="0" u="none" strike="noStrike" dirty="0">
                        <a:solidFill>
                          <a:schemeClr val="tx2"/>
                        </a:solidFill>
                        <a:effectLst/>
                        <a:latin typeface="Times New Roman" panose="02020603050405020304" pitchFamily="18" charset="0"/>
                      </a:endParaRPr>
                    </a:p>
                  </a:txBody>
                  <a:tcPr marL="4721" marR="4721" marT="4721" marB="0" anchor="ctr"/>
                </a:tc>
                <a:tc>
                  <a:txBody>
                    <a:bodyPr/>
                    <a:lstStyle/>
                    <a:p>
                      <a:pPr algn="ctr" fontAlgn="ctr"/>
                      <a:r>
                        <a:rPr lang="es-AR" sz="900" u="none" strike="noStrike" dirty="0" smtClean="0">
                          <a:solidFill>
                            <a:schemeClr val="tx2"/>
                          </a:solidFill>
                          <a:effectLst/>
                        </a:rPr>
                        <a:t>Configurable</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92D050"/>
                    </a:solidFill>
                  </a:tcPr>
                </a:tc>
                <a:tc>
                  <a:txBody>
                    <a:bodyPr/>
                    <a:lstStyle/>
                    <a:p>
                      <a:pPr algn="ctr" fontAlgn="ctr"/>
                      <a:r>
                        <a:rPr lang="es-AR" sz="900" u="none" strike="noStrike" smtClean="0">
                          <a:solidFill>
                            <a:schemeClr val="tx2"/>
                          </a:solidFill>
                          <a:effectLst/>
                        </a:rPr>
                        <a:t>Configurable</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92D050"/>
                    </a:solidFill>
                  </a:tcPr>
                </a:tc>
                <a:tc>
                  <a:txBody>
                    <a:bodyPr/>
                    <a:lstStyle/>
                    <a:p>
                      <a:pPr algn="ctr" fontAlgn="ctr"/>
                      <a:r>
                        <a:rPr lang="es-AR" sz="900" u="none" strike="noStrike" smtClean="0">
                          <a:solidFill>
                            <a:schemeClr val="tx2"/>
                          </a:solidFill>
                          <a:effectLst/>
                        </a:rPr>
                        <a:t>NO</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C00000"/>
                    </a:solidFill>
                  </a:tcPr>
                </a:tc>
                <a:tc>
                  <a:txBody>
                    <a:bodyPr/>
                    <a:lstStyle/>
                    <a:p>
                      <a:pPr algn="ctr" fontAlgn="ctr"/>
                      <a:r>
                        <a:rPr lang="es-AR" sz="900" u="none" strike="noStrike" smtClean="0">
                          <a:solidFill>
                            <a:schemeClr val="tx2"/>
                          </a:solidFill>
                          <a:effectLst/>
                        </a:rPr>
                        <a:t>NO</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C00000"/>
                    </a:solidFill>
                  </a:tcPr>
                </a:tc>
                <a:extLst>
                  <a:ext uri="{0D108BD9-81ED-4DB2-BD59-A6C34878D82A}">
                    <a16:rowId xmlns:a16="http://schemas.microsoft.com/office/drawing/2014/main" xmlns="" val="1926939622"/>
                  </a:ext>
                </a:extLst>
              </a:tr>
              <a:tr h="225121">
                <a:tc vMerge="1">
                  <a:txBody>
                    <a:bodyPr/>
                    <a:lstStyle/>
                    <a:p>
                      <a:endParaRPr lang="es-AR"/>
                    </a:p>
                  </a:txBody>
                  <a:tcPr/>
                </a:tc>
                <a:tc>
                  <a:txBody>
                    <a:bodyPr/>
                    <a:lstStyle/>
                    <a:p>
                      <a:pPr algn="l" fontAlgn="ctr"/>
                      <a:r>
                        <a:rPr lang="es-AR" sz="1000" u="none" strike="noStrike" dirty="0">
                          <a:solidFill>
                            <a:schemeClr val="tx2"/>
                          </a:solidFill>
                          <a:effectLst/>
                        </a:rPr>
                        <a:t>Ventana de interrogación rectangulares</a:t>
                      </a:r>
                      <a:endParaRPr lang="es-AR" sz="1000" b="1" i="0" u="none" strike="noStrike" dirty="0">
                        <a:solidFill>
                          <a:schemeClr val="tx2"/>
                        </a:solidFill>
                        <a:effectLst/>
                        <a:latin typeface="Times New Roman" panose="02020603050405020304" pitchFamily="18" charset="0"/>
                      </a:endParaRPr>
                    </a:p>
                  </a:txBody>
                  <a:tcPr marL="4721" marR="4721" marT="4721" marB="0" anchor="ctr"/>
                </a:tc>
                <a:tc>
                  <a:txBody>
                    <a:bodyPr/>
                    <a:lstStyle/>
                    <a:p>
                      <a:pPr algn="ctr" fontAlgn="ctr"/>
                      <a:r>
                        <a:rPr lang="es-AR" sz="900" u="none" strike="noStrike" dirty="0" smtClean="0">
                          <a:solidFill>
                            <a:schemeClr val="tx2"/>
                          </a:solidFill>
                          <a:effectLst/>
                        </a:rPr>
                        <a:t>NO</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C00000"/>
                    </a:solidFill>
                  </a:tcPr>
                </a:tc>
                <a:tc>
                  <a:txBody>
                    <a:bodyPr/>
                    <a:lstStyle/>
                    <a:p>
                      <a:pPr algn="ctr" fontAlgn="ctr"/>
                      <a:r>
                        <a:rPr lang="es-AR" sz="900" u="none" strike="noStrike" dirty="0" smtClean="0">
                          <a:solidFill>
                            <a:schemeClr val="tx2"/>
                          </a:solidFill>
                          <a:effectLst/>
                        </a:rPr>
                        <a:t>NO</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C00000"/>
                    </a:solidFill>
                  </a:tcPr>
                </a:tc>
                <a:tc>
                  <a:txBody>
                    <a:bodyPr/>
                    <a:lstStyle/>
                    <a:p>
                      <a:pPr algn="ctr" fontAlgn="ctr"/>
                      <a:r>
                        <a:rPr lang="es-AR" sz="900" u="none" strike="noStrike" smtClean="0">
                          <a:solidFill>
                            <a:schemeClr val="tx2"/>
                          </a:solidFill>
                          <a:effectLst/>
                        </a:rPr>
                        <a:t>SI</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92D050"/>
                    </a:solidFill>
                  </a:tcPr>
                </a:tc>
                <a:tc>
                  <a:txBody>
                    <a:bodyPr/>
                    <a:lstStyle/>
                    <a:p>
                      <a:pPr algn="ctr" fontAlgn="ctr"/>
                      <a:r>
                        <a:rPr lang="es-AR" sz="900" u="none" strike="noStrike" smtClean="0">
                          <a:solidFill>
                            <a:schemeClr val="tx2"/>
                          </a:solidFill>
                          <a:effectLst/>
                        </a:rPr>
                        <a:t>SI</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92D050"/>
                    </a:solidFill>
                  </a:tcPr>
                </a:tc>
                <a:extLst>
                  <a:ext uri="{0D108BD9-81ED-4DB2-BD59-A6C34878D82A}">
                    <a16:rowId xmlns:a16="http://schemas.microsoft.com/office/drawing/2014/main" xmlns="" val="627349582"/>
                  </a:ext>
                </a:extLst>
              </a:tr>
              <a:tr h="343212">
                <a:tc vMerge="1">
                  <a:txBody>
                    <a:bodyPr/>
                    <a:lstStyle/>
                    <a:p>
                      <a:endParaRPr lang="es-AR"/>
                    </a:p>
                  </a:txBody>
                  <a:tcPr/>
                </a:tc>
                <a:tc>
                  <a:txBody>
                    <a:bodyPr/>
                    <a:lstStyle/>
                    <a:p>
                      <a:pPr algn="l" fontAlgn="ctr"/>
                      <a:r>
                        <a:rPr lang="es-AR" sz="1000" u="none" strike="noStrike" dirty="0">
                          <a:solidFill>
                            <a:schemeClr val="tx2"/>
                          </a:solidFill>
                          <a:effectLst/>
                        </a:rPr>
                        <a:t>Múltiples </a:t>
                      </a:r>
                      <a:r>
                        <a:rPr lang="es-AR" sz="1000" u="none" strike="noStrike" dirty="0" smtClean="0">
                          <a:solidFill>
                            <a:schemeClr val="tx2"/>
                          </a:solidFill>
                          <a:effectLst/>
                        </a:rPr>
                        <a:t>pasadas</a:t>
                      </a:r>
                    </a:p>
                  </a:txBody>
                  <a:tcPr marL="4721" marR="4721" marT="4721" marB="0" anchor="ctr"/>
                </a:tc>
                <a:tc>
                  <a:txBody>
                    <a:bodyPr/>
                    <a:lstStyle/>
                    <a:p>
                      <a:pPr algn="ctr" fontAlgn="ctr"/>
                      <a:r>
                        <a:rPr lang="es-AR" sz="900" u="none" strike="noStrike" smtClean="0">
                          <a:solidFill>
                            <a:schemeClr val="tx2"/>
                          </a:solidFill>
                          <a:effectLst/>
                        </a:rPr>
                        <a:t>Configurable</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92D050"/>
                    </a:solidFill>
                  </a:tcPr>
                </a:tc>
                <a:tc>
                  <a:txBody>
                    <a:bodyPr/>
                    <a:lstStyle/>
                    <a:p>
                      <a:pPr marL="0" algn="ctr" defTabSz="914400" rtl="0" eaLnBrk="1" fontAlgn="ctr" latinLnBrk="0" hangingPunct="1"/>
                      <a:r>
                        <a:rPr lang="es-AR" sz="900" u="none" strike="noStrike" dirty="0" smtClean="0">
                          <a:solidFill>
                            <a:schemeClr val="tx2"/>
                          </a:solidFill>
                          <a:effectLst/>
                        </a:rPr>
                        <a:t>Hasta 3</a:t>
                      </a:r>
                      <a:endParaRPr lang="es-AR" sz="900" b="0" i="0" u="none" strike="noStrike" kern="1200" dirty="0">
                        <a:solidFill>
                          <a:schemeClr val="tx2"/>
                        </a:solidFill>
                        <a:effectLst/>
                        <a:latin typeface="Times New Roman" panose="02020603050405020304" pitchFamily="18" charset="0"/>
                        <a:ea typeface="+mn-ea"/>
                        <a:cs typeface="+mn-cs"/>
                      </a:endParaRPr>
                    </a:p>
                  </a:txBody>
                  <a:tcPr marL="4721" marR="4721" marT="4721" marB="0" anchor="ctr">
                    <a:solidFill>
                      <a:srgbClr val="FFC000"/>
                    </a:solidFill>
                  </a:tcPr>
                </a:tc>
                <a:tc>
                  <a:txBody>
                    <a:bodyPr/>
                    <a:lstStyle/>
                    <a:p>
                      <a:pPr algn="ctr" fontAlgn="ctr"/>
                      <a:r>
                        <a:rPr lang="es-AR" sz="900" u="none" strike="noStrike" smtClean="0">
                          <a:solidFill>
                            <a:schemeClr val="tx2"/>
                          </a:solidFill>
                          <a:effectLst/>
                        </a:rPr>
                        <a:t>Configurable</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92D050"/>
                    </a:solidFill>
                  </a:tcPr>
                </a:tc>
                <a:tc>
                  <a:txBody>
                    <a:bodyPr/>
                    <a:lstStyle/>
                    <a:p>
                      <a:pPr algn="ctr" fontAlgn="ctr"/>
                      <a:r>
                        <a:rPr lang="es-AR" sz="900" u="none" strike="noStrike" smtClean="0">
                          <a:solidFill>
                            <a:schemeClr val="tx2"/>
                          </a:solidFill>
                          <a:effectLst/>
                        </a:rPr>
                        <a:t>Hasta 5</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FFC000"/>
                    </a:solidFill>
                  </a:tcPr>
                </a:tc>
                <a:extLst>
                  <a:ext uri="{0D108BD9-81ED-4DB2-BD59-A6C34878D82A}">
                    <a16:rowId xmlns:a16="http://schemas.microsoft.com/office/drawing/2014/main" xmlns="" val="4083254381"/>
                  </a:ext>
                </a:extLst>
              </a:tr>
              <a:tr h="389291">
                <a:tc vMerge="1">
                  <a:txBody>
                    <a:bodyPr/>
                    <a:lstStyle/>
                    <a:p>
                      <a:endParaRPr lang="es-AR"/>
                    </a:p>
                  </a:txBody>
                  <a:tcPr/>
                </a:tc>
                <a:tc>
                  <a:txBody>
                    <a:bodyPr/>
                    <a:lstStyle/>
                    <a:p>
                      <a:pPr algn="l" fontAlgn="ctr"/>
                      <a:r>
                        <a:rPr lang="es-AR" sz="1000" u="none" strike="noStrike" dirty="0">
                          <a:solidFill>
                            <a:schemeClr val="tx2"/>
                          </a:solidFill>
                          <a:effectLst/>
                        </a:rPr>
                        <a:t>Corrección de errores entre pasadas</a:t>
                      </a:r>
                      <a:endParaRPr lang="es-AR" sz="1000" b="1" i="0" u="none" strike="noStrike" dirty="0">
                        <a:solidFill>
                          <a:schemeClr val="tx2"/>
                        </a:solidFill>
                        <a:effectLst/>
                        <a:latin typeface="Times New Roman" panose="02020603050405020304" pitchFamily="18" charset="0"/>
                      </a:endParaRPr>
                    </a:p>
                  </a:txBody>
                  <a:tcPr marL="4721" marR="4721" marT="4721" marB="0" anchor="ctr"/>
                </a:tc>
                <a:tc>
                  <a:txBody>
                    <a:bodyPr/>
                    <a:lstStyle/>
                    <a:p>
                      <a:pPr algn="ctr" fontAlgn="ctr"/>
                      <a:r>
                        <a:rPr lang="es-AR" sz="900" u="none" strike="noStrike" smtClean="0">
                          <a:solidFill>
                            <a:schemeClr val="tx2"/>
                          </a:solidFill>
                          <a:effectLst/>
                        </a:rPr>
                        <a:t>SI</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92D050"/>
                    </a:solidFill>
                  </a:tcPr>
                </a:tc>
                <a:tc>
                  <a:txBody>
                    <a:bodyPr/>
                    <a:lstStyle/>
                    <a:p>
                      <a:pPr algn="ctr" fontAlgn="ctr"/>
                      <a:r>
                        <a:rPr lang="es-AR" sz="900" u="none" strike="noStrike" dirty="0" smtClean="0">
                          <a:solidFill>
                            <a:schemeClr val="tx2"/>
                          </a:solidFill>
                          <a:effectLst/>
                        </a:rPr>
                        <a:t>SI</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92D050"/>
                    </a:solidFill>
                  </a:tcPr>
                </a:tc>
                <a:tc>
                  <a:txBody>
                    <a:bodyPr/>
                    <a:lstStyle/>
                    <a:p>
                      <a:pPr algn="ctr" fontAlgn="ctr"/>
                      <a:r>
                        <a:rPr lang="es-AR" sz="900" u="none" strike="noStrike" dirty="0" smtClean="0">
                          <a:solidFill>
                            <a:schemeClr val="tx2"/>
                          </a:solidFill>
                          <a:effectLst/>
                        </a:rPr>
                        <a:t>NO Configurable</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FFC000"/>
                    </a:solidFill>
                  </a:tcPr>
                </a:tc>
                <a:tc>
                  <a:txBody>
                    <a:bodyPr/>
                    <a:lstStyle/>
                    <a:p>
                      <a:pPr algn="ctr" fontAlgn="ctr"/>
                      <a:r>
                        <a:rPr lang="es-AR" sz="900" u="none" strike="noStrike" dirty="0" smtClean="0">
                          <a:solidFill>
                            <a:schemeClr val="tx2"/>
                          </a:solidFill>
                          <a:effectLst/>
                        </a:rPr>
                        <a:t>NO Configurable</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FFC000"/>
                    </a:solidFill>
                  </a:tcPr>
                </a:tc>
                <a:extLst>
                  <a:ext uri="{0D108BD9-81ED-4DB2-BD59-A6C34878D82A}">
                    <a16:rowId xmlns:a16="http://schemas.microsoft.com/office/drawing/2014/main" xmlns="" val="1843680958"/>
                  </a:ext>
                </a:extLst>
              </a:tr>
              <a:tr h="372139">
                <a:tc vMerge="1">
                  <a:txBody>
                    <a:bodyPr/>
                    <a:lstStyle/>
                    <a:p>
                      <a:endParaRPr lang="es-AR"/>
                    </a:p>
                  </a:txBody>
                  <a:tcPr/>
                </a:tc>
                <a:tc>
                  <a:txBody>
                    <a:bodyPr/>
                    <a:lstStyle/>
                    <a:p>
                      <a:pPr algn="l" fontAlgn="ctr"/>
                      <a:r>
                        <a:rPr lang="es-AR" sz="1000" u="none" strike="noStrike" dirty="0">
                          <a:solidFill>
                            <a:schemeClr val="tx2"/>
                          </a:solidFill>
                          <a:effectLst/>
                        </a:rPr>
                        <a:t>Procesamiento de múltiples pares de imágenes</a:t>
                      </a:r>
                      <a:endParaRPr lang="es-AR" sz="1000" b="1" i="0" u="none" strike="noStrike" dirty="0">
                        <a:solidFill>
                          <a:schemeClr val="tx2"/>
                        </a:solidFill>
                        <a:effectLst/>
                        <a:latin typeface="Times New Roman" panose="02020603050405020304" pitchFamily="18" charset="0"/>
                      </a:endParaRPr>
                    </a:p>
                  </a:txBody>
                  <a:tcPr marL="4721" marR="4721" marT="4721" marB="0" anchor="ctr"/>
                </a:tc>
                <a:tc>
                  <a:txBody>
                    <a:bodyPr/>
                    <a:lstStyle/>
                    <a:p>
                      <a:pPr algn="ctr" fontAlgn="ctr"/>
                      <a:r>
                        <a:rPr lang="es-AR" sz="900" u="none" strike="noStrike" smtClean="0">
                          <a:solidFill>
                            <a:schemeClr val="tx2"/>
                          </a:solidFill>
                          <a:effectLst/>
                        </a:rPr>
                        <a:t>SI</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92D050"/>
                    </a:solidFill>
                  </a:tcPr>
                </a:tc>
                <a:tc>
                  <a:txBody>
                    <a:bodyPr/>
                    <a:lstStyle/>
                    <a:p>
                      <a:pPr algn="ctr" fontAlgn="ctr"/>
                      <a:r>
                        <a:rPr lang="es-AR" sz="900" u="none" strike="noStrike" dirty="0" smtClean="0">
                          <a:solidFill>
                            <a:schemeClr val="tx2"/>
                          </a:solidFill>
                          <a:effectLst/>
                        </a:rPr>
                        <a:t>NO</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C00000"/>
                    </a:solidFill>
                  </a:tcPr>
                </a:tc>
                <a:tc>
                  <a:txBody>
                    <a:bodyPr/>
                    <a:lstStyle/>
                    <a:p>
                      <a:pPr algn="ctr" fontAlgn="ctr"/>
                      <a:r>
                        <a:rPr lang="es-AR" sz="900" u="none" strike="noStrike" dirty="0" smtClean="0">
                          <a:solidFill>
                            <a:schemeClr val="tx2"/>
                          </a:solidFill>
                          <a:effectLst/>
                        </a:rPr>
                        <a:t>NO</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C00000"/>
                    </a:solidFill>
                  </a:tcPr>
                </a:tc>
                <a:tc>
                  <a:txBody>
                    <a:bodyPr/>
                    <a:lstStyle/>
                    <a:p>
                      <a:pPr algn="ctr" fontAlgn="ctr"/>
                      <a:r>
                        <a:rPr lang="es-AR" sz="900" u="none" strike="noStrike" dirty="0" smtClean="0">
                          <a:solidFill>
                            <a:schemeClr val="tx2"/>
                          </a:solidFill>
                          <a:effectLst/>
                        </a:rPr>
                        <a:t>NO</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C00000"/>
                    </a:solidFill>
                  </a:tcPr>
                </a:tc>
                <a:extLst>
                  <a:ext uri="{0D108BD9-81ED-4DB2-BD59-A6C34878D82A}">
                    <a16:rowId xmlns:a16="http://schemas.microsoft.com/office/drawing/2014/main" xmlns="" val="1303714596"/>
                  </a:ext>
                </a:extLst>
              </a:tr>
              <a:tr h="313661">
                <a:tc vMerge="1">
                  <a:txBody>
                    <a:bodyPr/>
                    <a:lstStyle/>
                    <a:p>
                      <a:endParaRPr lang="es-AR"/>
                    </a:p>
                  </a:txBody>
                  <a:tcPr/>
                </a:tc>
                <a:tc>
                  <a:txBody>
                    <a:bodyPr/>
                    <a:lstStyle/>
                    <a:p>
                      <a:pPr algn="l" fontAlgn="ctr"/>
                      <a:r>
                        <a:rPr lang="es-AR" sz="1000" u="none" strike="noStrike" dirty="0">
                          <a:solidFill>
                            <a:schemeClr val="tx2"/>
                          </a:solidFill>
                          <a:effectLst/>
                        </a:rPr>
                        <a:t>Región de </a:t>
                      </a:r>
                      <a:r>
                        <a:rPr lang="es-AR" sz="1000" u="none" strike="noStrike" dirty="0" smtClean="0">
                          <a:solidFill>
                            <a:schemeClr val="tx2"/>
                          </a:solidFill>
                          <a:effectLst/>
                        </a:rPr>
                        <a:t>Interés</a:t>
                      </a:r>
                      <a:endParaRPr lang="es-AR" sz="1000" b="1" i="0" u="none" strike="noStrike" dirty="0">
                        <a:solidFill>
                          <a:schemeClr val="tx2"/>
                        </a:solidFill>
                        <a:effectLst/>
                        <a:latin typeface="Times New Roman" panose="02020603050405020304" pitchFamily="18" charset="0"/>
                      </a:endParaRPr>
                    </a:p>
                  </a:txBody>
                  <a:tcPr marL="4721" marR="4721" marT="4721" marB="0" anchor="ctr"/>
                </a:tc>
                <a:tc>
                  <a:txBody>
                    <a:bodyPr/>
                    <a:lstStyle/>
                    <a:p>
                      <a:pPr algn="ctr" fontAlgn="ctr"/>
                      <a:r>
                        <a:rPr lang="es-AR" sz="900" u="none" strike="noStrike" smtClean="0">
                          <a:solidFill>
                            <a:schemeClr val="tx2"/>
                          </a:solidFill>
                          <a:effectLst/>
                        </a:rPr>
                        <a:t>SI</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92D050"/>
                    </a:solidFill>
                  </a:tcPr>
                </a:tc>
                <a:tc>
                  <a:txBody>
                    <a:bodyPr/>
                    <a:lstStyle/>
                    <a:p>
                      <a:pPr algn="ctr" fontAlgn="ctr"/>
                      <a:r>
                        <a:rPr lang="es-AR" sz="900" u="none" strike="noStrike" dirty="0" smtClean="0">
                          <a:solidFill>
                            <a:schemeClr val="tx2"/>
                          </a:solidFill>
                          <a:effectLst/>
                        </a:rPr>
                        <a:t>NO</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C00000"/>
                    </a:solidFill>
                  </a:tcPr>
                </a:tc>
                <a:tc>
                  <a:txBody>
                    <a:bodyPr/>
                    <a:lstStyle/>
                    <a:p>
                      <a:pPr algn="ctr" fontAlgn="ctr"/>
                      <a:r>
                        <a:rPr lang="es-AR" sz="900" u="none" strike="noStrike" dirty="0" smtClean="0">
                          <a:solidFill>
                            <a:schemeClr val="tx2"/>
                          </a:solidFill>
                          <a:effectLst/>
                        </a:rPr>
                        <a:t>SI</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92D050"/>
                    </a:solidFill>
                  </a:tcPr>
                </a:tc>
                <a:tc>
                  <a:txBody>
                    <a:bodyPr/>
                    <a:lstStyle/>
                    <a:p>
                      <a:pPr algn="ctr" fontAlgn="ctr"/>
                      <a:r>
                        <a:rPr lang="es-AR" sz="900" u="none" strike="noStrike" dirty="0" smtClean="0">
                          <a:solidFill>
                            <a:schemeClr val="tx2"/>
                          </a:solidFill>
                          <a:effectLst/>
                        </a:rPr>
                        <a:t>NO</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C00000"/>
                    </a:solidFill>
                  </a:tcPr>
                </a:tc>
                <a:extLst>
                  <a:ext uri="{0D108BD9-81ED-4DB2-BD59-A6C34878D82A}">
                    <a16:rowId xmlns:a16="http://schemas.microsoft.com/office/drawing/2014/main" xmlns="" val="1210515958"/>
                  </a:ext>
                </a:extLst>
              </a:tr>
              <a:tr h="355600">
                <a:tc vMerge="1">
                  <a:txBody>
                    <a:bodyPr/>
                    <a:lstStyle/>
                    <a:p>
                      <a:endParaRPr lang="es-AR"/>
                    </a:p>
                  </a:txBody>
                  <a:tcPr/>
                </a:tc>
                <a:tc>
                  <a:txBody>
                    <a:bodyPr/>
                    <a:lstStyle/>
                    <a:p>
                      <a:pPr algn="l" fontAlgn="ctr"/>
                      <a:r>
                        <a:rPr lang="es-AR" sz="1000" u="none" strike="noStrike" dirty="0">
                          <a:solidFill>
                            <a:schemeClr val="tx2"/>
                          </a:solidFill>
                          <a:effectLst/>
                        </a:rPr>
                        <a:t>Algoritmo de procesamiento</a:t>
                      </a:r>
                      <a:endParaRPr lang="es-AR" sz="1000" b="1" i="0" u="none" strike="noStrike" dirty="0">
                        <a:solidFill>
                          <a:schemeClr val="tx2"/>
                        </a:solidFill>
                        <a:effectLst/>
                        <a:latin typeface="Times New Roman" panose="02020603050405020304" pitchFamily="18" charset="0"/>
                      </a:endParaRPr>
                    </a:p>
                  </a:txBody>
                  <a:tcPr marL="4721" marR="4721" marT="4721" marB="0" anchor="ctr">
                    <a:lnB w="12700" cap="flat" cmpd="sng" algn="ctr">
                      <a:solidFill>
                        <a:schemeClr val="tx1"/>
                      </a:solidFill>
                      <a:prstDash val="solid"/>
                      <a:round/>
                      <a:headEnd type="none" w="med" len="med"/>
                      <a:tailEnd type="none" w="med" len="med"/>
                    </a:lnB>
                  </a:tcPr>
                </a:tc>
                <a:tc>
                  <a:txBody>
                    <a:bodyPr/>
                    <a:lstStyle/>
                    <a:p>
                      <a:pPr algn="ctr" fontAlgn="ctr"/>
                      <a:r>
                        <a:rPr lang="es-AR" sz="900" u="none" strike="noStrike" smtClean="0">
                          <a:solidFill>
                            <a:schemeClr val="tx2"/>
                          </a:solidFill>
                          <a:effectLst/>
                        </a:rPr>
                        <a:t>Correlación Cruzada</a:t>
                      </a:r>
                      <a:endParaRPr lang="es-AR" sz="900" b="0" i="0" u="none" strike="noStrike" dirty="0">
                        <a:solidFill>
                          <a:schemeClr val="tx2"/>
                        </a:solidFill>
                        <a:effectLst/>
                        <a:latin typeface="Times New Roman" panose="02020603050405020304" pitchFamily="18" charset="0"/>
                      </a:endParaRPr>
                    </a:p>
                  </a:txBody>
                  <a:tcPr marL="4721" marR="4721" marT="4721" marB="0" anchor="ctr">
                    <a:lnB w="12700" cap="flat" cmpd="sng" algn="ctr">
                      <a:solidFill>
                        <a:schemeClr val="tx1"/>
                      </a:solidFill>
                      <a:prstDash val="solid"/>
                      <a:round/>
                      <a:headEnd type="none" w="med" len="med"/>
                      <a:tailEnd type="none" w="med" len="med"/>
                    </a:lnB>
                    <a:solidFill>
                      <a:srgbClr val="FFC000"/>
                    </a:solidFill>
                  </a:tcPr>
                </a:tc>
                <a:tc>
                  <a:txBody>
                    <a:bodyPr/>
                    <a:lstStyle/>
                    <a:p>
                      <a:pPr algn="ctr" fontAlgn="ctr"/>
                      <a:r>
                        <a:rPr lang="es-AR" sz="900" u="none" strike="noStrike" smtClean="0">
                          <a:solidFill>
                            <a:schemeClr val="tx2"/>
                          </a:solidFill>
                          <a:effectLst/>
                        </a:rPr>
                        <a:t>Correlación Cruzada</a:t>
                      </a:r>
                      <a:endParaRPr lang="es-AR" sz="900" b="0" i="0" u="none" strike="noStrike" dirty="0">
                        <a:solidFill>
                          <a:schemeClr val="tx2"/>
                        </a:solidFill>
                        <a:effectLst/>
                        <a:latin typeface="Times New Roman" panose="02020603050405020304" pitchFamily="18" charset="0"/>
                      </a:endParaRPr>
                    </a:p>
                  </a:txBody>
                  <a:tcPr marL="4721" marR="4721" marT="4721" marB="0" anchor="ctr">
                    <a:lnB w="12700" cap="flat" cmpd="sng" algn="ctr">
                      <a:solidFill>
                        <a:schemeClr val="tx1"/>
                      </a:solidFill>
                      <a:prstDash val="solid"/>
                      <a:round/>
                      <a:headEnd type="none" w="med" len="med"/>
                      <a:tailEnd type="none" w="med" len="med"/>
                    </a:lnB>
                    <a:solidFill>
                      <a:srgbClr val="FFC000"/>
                    </a:solidFill>
                  </a:tcPr>
                </a:tc>
                <a:tc>
                  <a:txBody>
                    <a:bodyPr/>
                    <a:lstStyle/>
                    <a:p>
                      <a:pPr algn="ctr" fontAlgn="ctr"/>
                      <a:r>
                        <a:rPr lang="es-AR" sz="900" u="none" strike="noStrike" dirty="0" smtClean="0">
                          <a:solidFill>
                            <a:schemeClr val="tx2"/>
                          </a:solidFill>
                          <a:effectLst/>
                        </a:rPr>
                        <a:t>Correlación Cruzada, Diferencias de mínimos cuadrados, Autocorrelación</a:t>
                      </a:r>
                      <a:endParaRPr lang="es-AR" sz="900" b="0" i="0" u="none" strike="noStrike" dirty="0">
                        <a:solidFill>
                          <a:schemeClr val="tx2"/>
                        </a:solidFill>
                        <a:effectLst/>
                        <a:latin typeface="Times New Roman" panose="02020603050405020304" pitchFamily="18" charset="0"/>
                      </a:endParaRPr>
                    </a:p>
                  </a:txBody>
                  <a:tcPr marL="4721" marR="4721" marT="4721" marB="0" anchor="ctr">
                    <a:lnB w="12700" cap="flat" cmpd="sng" algn="ctr">
                      <a:solidFill>
                        <a:schemeClr val="tx1"/>
                      </a:solidFill>
                      <a:prstDash val="solid"/>
                      <a:round/>
                      <a:headEnd type="none" w="med" len="med"/>
                      <a:tailEnd type="none" w="med" len="med"/>
                    </a:lnB>
                    <a:solidFill>
                      <a:srgbClr val="92D050"/>
                    </a:solidFill>
                  </a:tcPr>
                </a:tc>
                <a:tc>
                  <a:txBody>
                    <a:bodyPr/>
                    <a:lstStyle/>
                    <a:p>
                      <a:pPr algn="ctr" fontAlgn="ctr"/>
                      <a:r>
                        <a:rPr lang="es-AR" sz="900" u="none" strike="noStrike" dirty="0" smtClean="0">
                          <a:solidFill>
                            <a:schemeClr val="tx2"/>
                          </a:solidFill>
                          <a:effectLst/>
                        </a:rPr>
                        <a:t>Correlación Cruzada, Diferencias de mínimos cuadrados</a:t>
                      </a:r>
                      <a:endParaRPr lang="es-AR" sz="900" b="0" i="0" u="none" strike="noStrike" dirty="0">
                        <a:solidFill>
                          <a:schemeClr val="tx2"/>
                        </a:solidFill>
                        <a:effectLst/>
                        <a:latin typeface="Times New Roman" panose="02020603050405020304" pitchFamily="18" charset="0"/>
                      </a:endParaRPr>
                    </a:p>
                  </a:txBody>
                  <a:tcPr marL="4721" marR="4721" marT="4721" marB="0" anchor="ct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xmlns="" val="2257450837"/>
                  </a:ext>
                </a:extLst>
              </a:tr>
              <a:tr h="344442">
                <a:tc rowSpan="4">
                  <a:txBody>
                    <a:bodyPr/>
                    <a:lstStyle/>
                    <a:p>
                      <a:pPr algn="l" fontAlgn="ctr"/>
                      <a:r>
                        <a:rPr lang="es-AR" sz="1000" u="none" strike="noStrike" dirty="0">
                          <a:solidFill>
                            <a:schemeClr val="tx2"/>
                          </a:solidFill>
                          <a:effectLst/>
                        </a:rPr>
                        <a:t>Post-Procesamiento</a:t>
                      </a:r>
                      <a:endParaRPr lang="es-AR" sz="1000" b="1" i="0" u="none" strike="noStrike" dirty="0">
                        <a:solidFill>
                          <a:schemeClr val="tx2"/>
                        </a:solidFill>
                        <a:effectLst/>
                        <a:latin typeface="Times New Roman" panose="02020603050405020304" pitchFamily="18" charset="0"/>
                      </a:endParaRPr>
                    </a:p>
                  </a:txBody>
                  <a:tcPr marL="4721" marR="4721" marT="4721" marB="0" anchor="ctr">
                    <a:lnT w="12700" cap="flat" cmpd="sng" algn="ctr">
                      <a:solidFill>
                        <a:schemeClr val="tx1"/>
                      </a:solidFill>
                      <a:prstDash val="solid"/>
                      <a:round/>
                      <a:headEnd type="none" w="med" len="med"/>
                      <a:tailEnd type="none" w="med" len="med"/>
                    </a:lnT>
                  </a:tcPr>
                </a:tc>
                <a:tc>
                  <a:txBody>
                    <a:bodyPr/>
                    <a:lstStyle/>
                    <a:p>
                      <a:pPr algn="l" fontAlgn="ctr"/>
                      <a:r>
                        <a:rPr lang="es-AR" sz="1000" u="none" strike="noStrike" dirty="0">
                          <a:solidFill>
                            <a:schemeClr val="tx2"/>
                          </a:solidFill>
                          <a:effectLst/>
                        </a:rPr>
                        <a:t>Validación de </a:t>
                      </a:r>
                      <a:r>
                        <a:rPr lang="es-AR" sz="1000" u="none" strike="noStrike" dirty="0" smtClean="0">
                          <a:solidFill>
                            <a:schemeClr val="tx2"/>
                          </a:solidFill>
                          <a:effectLst/>
                        </a:rPr>
                        <a:t>vectores</a:t>
                      </a:r>
                      <a:endParaRPr lang="es-AR" sz="1000" b="1" i="0" u="none" strike="noStrike" dirty="0">
                        <a:solidFill>
                          <a:schemeClr val="tx2"/>
                        </a:solidFill>
                        <a:effectLst/>
                        <a:latin typeface="Times New Roman" panose="02020603050405020304" pitchFamily="18" charset="0"/>
                      </a:endParaRPr>
                    </a:p>
                  </a:txBody>
                  <a:tcPr marL="4721" marR="4721" marT="4721" marB="0" anchor="ctr">
                    <a:lnT w="12700" cap="flat" cmpd="sng" algn="ctr">
                      <a:solidFill>
                        <a:schemeClr val="tx1"/>
                      </a:solidFill>
                      <a:prstDash val="solid"/>
                      <a:round/>
                      <a:headEnd type="none" w="med" len="med"/>
                      <a:tailEnd type="none" w="med" len="med"/>
                    </a:lnT>
                  </a:tcPr>
                </a:tc>
                <a:tc>
                  <a:txBody>
                    <a:bodyPr/>
                    <a:lstStyle/>
                    <a:p>
                      <a:pPr algn="ctr" fontAlgn="ctr"/>
                      <a:r>
                        <a:rPr lang="es-AR" sz="900" u="none" strike="noStrike" smtClean="0">
                          <a:solidFill>
                            <a:schemeClr val="tx2"/>
                          </a:solidFill>
                          <a:effectLst/>
                        </a:rPr>
                        <a:t>Normalized median test</a:t>
                      </a:r>
                      <a:endParaRPr lang="es-AR" sz="900" b="0" i="0" u="none" strike="noStrike" dirty="0">
                        <a:solidFill>
                          <a:schemeClr val="tx2"/>
                        </a:solidFill>
                        <a:effectLst/>
                        <a:latin typeface="Times New Roman" panose="02020603050405020304" pitchFamily="18" charset="0"/>
                      </a:endParaRPr>
                    </a:p>
                  </a:txBody>
                  <a:tcPr marL="4721" marR="4721" marT="4721" marB="0" anchor="ctr">
                    <a:lnT w="12700" cap="flat" cmpd="sng" algn="ctr">
                      <a:solidFill>
                        <a:schemeClr val="tx1"/>
                      </a:solidFill>
                      <a:prstDash val="solid"/>
                      <a:round/>
                      <a:headEnd type="none" w="med" len="med"/>
                      <a:tailEnd type="none" w="med" len="med"/>
                    </a:lnT>
                    <a:solidFill>
                      <a:srgbClr val="FFC000"/>
                    </a:solidFill>
                  </a:tcPr>
                </a:tc>
                <a:tc>
                  <a:txBody>
                    <a:bodyPr/>
                    <a:lstStyle/>
                    <a:p>
                      <a:pPr algn="ctr" fontAlgn="ctr"/>
                      <a:r>
                        <a:rPr lang="en-US" sz="900" u="none" strike="noStrike" smtClean="0">
                          <a:solidFill>
                            <a:schemeClr val="tx2"/>
                          </a:solidFill>
                          <a:effectLst/>
                        </a:rPr>
                        <a:t>Normalized median test y Dynamic mean test</a:t>
                      </a:r>
                      <a:endParaRPr lang="en-US" sz="900" b="0" i="0" u="none" strike="noStrike" dirty="0">
                        <a:solidFill>
                          <a:schemeClr val="tx2"/>
                        </a:solidFill>
                        <a:effectLst/>
                        <a:latin typeface="Times New Roman" panose="02020603050405020304" pitchFamily="18" charset="0"/>
                      </a:endParaRPr>
                    </a:p>
                  </a:txBody>
                  <a:tcPr marL="4721" marR="4721" marT="4721" marB="0" anchor="ctr">
                    <a:lnT w="12700" cap="flat" cmpd="sng" algn="ctr">
                      <a:solidFill>
                        <a:schemeClr val="tx1"/>
                      </a:solidFill>
                      <a:prstDash val="solid"/>
                      <a:round/>
                      <a:headEnd type="none" w="med" len="med"/>
                      <a:tailEnd type="none" w="med" len="med"/>
                    </a:lnT>
                    <a:solidFill>
                      <a:srgbClr val="FFC000"/>
                    </a:solidFill>
                  </a:tcPr>
                </a:tc>
                <a:tc>
                  <a:txBody>
                    <a:bodyPr/>
                    <a:lstStyle/>
                    <a:p>
                      <a:pPr algn="ctr" fontAlgn="ctr"/>
                      <a:r>
                        <a:rPr lang="es-AR" sz="900" u="none" strike="noStrike" dirty="0" err="1" smtClean="0">
                          <a:solidFill>
                            <a:schemeClr val="tx2"/>
                          </a:solidFill>
                          <a:effectLst/>
                        </a:rPr>
                        <a:t>Signal</a:t>
                      </a:r>
                      <a:r>
                        <a:rPr lang="es-AR" sz="900" u="none" strike="noStrike" dirty="0" smtClean="0">
                          <a:solidFill>
                            <a:schemeClr val="tx2"/>
                          </a:solidFill>
                          <a:effectLst/>
                        </a:rPr>
                        <a:t>-To-</a:t>
                      </a:r>
                      <a:r>
                        <a:rPr lang="es-AR" sz="900" u="none" strike="noStrike" dirty="0" err="1" smtClean="0">
                          <a:solidFill>
                            <a:schemeClr val="tx2"/>
                          </a:solidFill>
                          <a:effectLst/>
                        </a:rPr>
                        <a:t>Noise</a:t>
                      </a:r>
                      <a:r>
                        <a:rPr lang="es-AR" sz="900" u="none" strike="noStrike" dirty="0" smtClean="0">
                          <a:solidFill>
                            <a:schemeClr val="tx2"/>
                          </a:solidFill>
                          <a:effectLst/>
                        </a:rPr>
                        <a:t> ratio </a:t>
                      </a:r>
                      <a:r>
                        <a:rPr lang="es-AR" sz="900" u="none" strike="noStrike" dirty="0" err="1" smtClean="0">
                          <a:solidFill>
                            <a:schemeClr val="tx2"/>
                          </a:solidFill>
                          <a:effectLst/>
                        </a:rPr>
                        <a:t>Filter</a:t>
                      </a:r>
                      <a:r>
                        <a:rPr lang="es-AR" sz="900" u="none" strike="noStrike" dirty="0" smtClean="0">
                          <a:solidFill>
                            <a:schemeClr val="tx2"/>
                          </a:solidFill>
                          <a:effectLst/>
                        </a:rPr>
                        <a:t>, global </a:t>
                      </a:r>
                      <a:r>
                        <a:rPr lang="es-AR" sz="900" u="none" strike="noStrike" dirty="0" err="1" smtClean="0">
                          <a:solidFill>
                            <a:schemeClr val="tx2"/>
                          </a:solidFill>
                          <a:effectLst/>
                        </a:rPr>
                        <a:t>filter</a:t>
                      </a:r>
                      <a:r>
                        <a:rPr lang="es-AR" sz="900" u="none" strike="noStrike" dirty="0" smtClean="0">
                          <a:solidFill>
                            <a:schemeClr val="tx2"/>
                          </a:solidFill>
                          <a:effectLst/>
                        </a:rPr>
                        <a:t>, mean </a:t>
                      </a:r>
                      <a:r>
                        <a:rPr lang="es-AR" sz="900" u="none" strike="noStrike" dirty="0" err="1" smtClean="0">
                          <a:solidFill>
                            <a:schemeClr val="tx2"/>
                          </a:solidFill>
                          <a:effectLst/>
                        </a:rPr>
                        <a:t>filter</a:t>
                      </a:r>
                      <a:r>
                        <a:rPr lang="es-AR" sz="900" u="none" strike="noStrike" dirty="0" smtClean="0">
                          <a:solidFill>
                            <a:schemeClr val="tx2"/>
                          </a:solidFill>
                          <a:effectLst/>
                        </a:rPr>
                        <a:t> y median </a:t>
                      </a:r>
                      <a:r>
                        <a:rPr lang="es-AR" sz="900" u="none" strike="noStrike" dirty="0" err="1" smtClean="0">
                          <a:solidFill>
                            <a:schemeClr val="tx2"/>
                          </a:solidFill>
                          <a:effectLst/>
                        </a:rPr>
                        <a:t>filter</a:t>
                      </a:r>
                      <a:endParaRPr lang="es-AR" sz="900" b="0" i="0" u="none" strike="noStrike" dirty="0">
                        <a:solidFill>
                          <a:schemeClr val="tx2"/>
                        </a:solidFill>
                        <a:effectLst/>
                        <a:latin typeface="Times New Roman" panose="02020603050405020304" pitchFamily="18" charset="0"/>
                      </a:endParaRPr>
                    </a:p>
                  </a:txBody>
                  <a:tcPr marL="4721" marR="4721" marT="4721" marB="0" anchor="ctr">
                    <a:lnT w="12700" cap="flat" cmpd="sng" algn="ctr">
                      <a:solidFill>
                        <a:schemeClr val="tx1"/>
                      </a:solidFill>
                      <a:prstDash val="solid"/>
                      <a:round/>
                      <a:headEnd type="none" w="med" len="med"/>
                      <a:tailEnd type="none" w="med" len="med"/>
                    </a:lnT>
                    <a:solidFill>
                      <a:srgbClr val="92D050"/>
                    </a:solidFill>
                  </a:tcPr>
                </a:tc>
                <a:tc>
                  <a:txBody>
                    <a:bodyPr/>
                    <a:lstStyle/>
                    <a:p>
                      <a:pPr algn="ctr" fontAlgn="ctr"/>
                      <a:r>
                        <a:rPr lang="es-AR" sz="900" u="none" strike="noStrike" dirty="0" smtClean="0">
                          <a:solidFill>
                            <a:schemeClr val="tx2"/>
                          </a:solidFill>
                          <a:effectLst/>
                        </a:rPr>
                        <a:t>Standard mean </a:t>
                      </a:r>
                      <a:r>
                        <a:rPr lang="es-AR" sz="900" u="none" strike="noStrike" dirty="0" err="1" smtClean="0">
                          <a:solidFill>
                            <a:schemeClr val="tx2"/>
                          </a:solidFill>
                          <a:effectLst/>
                        </a:rPr>
                        <a:t>Filter</a:t>
                      </a:r>
                      <a:r>
                        <a:rPr lang="es-AR" sz="900" u="none" strike="noStrike" dirty="0" smtClean="0">
                          <a:solidFill>
                            <a:schemeClr val="tx2"/>
                          </a:solidFill>
                          <a:effectLst/>
                        </a:rPr>
                        <a:t>, </a:t>
                      </a:r>
                      <a:r>
                        <a:rPr lang="es-AR" sz="900" u="none" strike="noStrike" dirty="0" err="1" smtClean="0">
                          <a:solidFill>
                            <a:schemeClr val="tx2"/>
                          </a:solidFill>
                          <a:effectLst/>
                        </a:rPr>
                        <a:t>Meadian</a:t>
                      </a:r>
                      <a:r>
                        <a:rPr lang="es-AR" sz="900" u="none" strike="noStrike" dirty="0" smtClean="0">
                          <a:solidFill>
                            <a:schemeClr val="tx2"/>
                          </a:solidFill>
                          <a:effectLst/>
                        </a:rPr>
                        <a:t> </a:t>
                      </a:r>
                      <a:r>
                        <a:rPr lang="es-AR" sz="900" u="none" strike="noStrike" dirty="0" err="1" smtClean="0">
                          <a:solidFill>
                            <a:schemeClr val="tx2"/>
                          </a:solidFill>
                          <a:effectLst/>
                        </a:rPr>
                        <a:t>Filter</a:t>
                      </a:r>
                      <a:r>
                        <a:rPr lang="es-AR" sz="900" u="none" strike="noStrike" dirty="0" smtClean="0">
                          <a:solidFill>
                            <a:schemeClr val="tx2"/>
                          </a:solidFill>
                          <a:effectLst/>
                        </a:rPr>
                        <a:t>, Global </a:t>
                      </a:r>
                      <a:r>
                        <a:rPr lang="es-AR" sz="900" u="none" strike="noStrike" dirty="0" err="1" smtClean="0">
                          <a:solidFill>
                            <a:schemeClr val="tx2"/>
                          </a:solidFill>
                          <a:effectLst/>
                        </a:rPr>
                        <a:t>Filter</a:t>
                      </a:r>
                      <a:endParaRPr lang="es-AR" sz="900" b="0" i="0" u="none" strike="noStrike" dirty="0">
                        <a:solidFill>
                          <a:schemeClr val="tx2"/>
                        </a:solidFill>
                        <a:effectLst/>
                        <a:latin typeface="Times New Roman" panose="02020603050405020304" pitchFamily="18" charset="0"/>
                      </a:endParaRPr>
                    </a:p>
                  </a:txBody>
                  <a:tcPr marL="4721" marR="4721" marT="4721" marB="0" anchor="ctr">
                    <a:lnT w="12700" cap="flat" cmpd="sng" algn="ctr">
                      <a:solidFill>
                        <a:schemeClr val="tx1"/>
                      </a:solidFill>
                      <a:prstDash val="solid"/>
                      <a:round/>
                      <a:headEnd type="none" w="med" len="med"/>
                      <a:tailEnd type="none" w="med" len="med"/>
                    </a:lnT>
                    <a:solidFill>
                      <a:srgbClr val="FFC000"/>
                    </a:solidFill>
                  </a:tcPr>
                </a:tc>
                <a:extLst>
                  <a:ext uri="{0D108BD9-81ED-4DB2-BD59-A6C34878D82A}">
                    <a16:rowId xmlns:a16="http://schemas.microsoft.com/office/drawing/2014/main" xmlns="" val="1944275429"/>
                  </a:ext>
                </a:extLst>
              </a:tr>
              <a:tr h="342900">
                <a:tc vMerge="1">
                  <a:txBody>
                    <a:bodyPr/>
                    <a:lstStyle/>
                    <a:p>
                      <a:endParaRPr lang="es-AR"/>
                    </a:p>
                  </a:txBody>
                  <a:tcPr/>
                </a:tc>
                <a:tc>
                  <a:txBody>
                    <a:bodyPr/>
                    <a:lstStyle/>
                    <a:p>
                      <a:pPr algn="l" fontAlgn="ctr"/>
                      <a:r>
                        <a:rPr lang="es-AR" sz="1000" u="none" strike="noStrike" dirty="0">
                          <a:solidFill>
                            <a:schemeClr val="tx2"/>
                          </a:solidFill>
                          <a:effectLst/>
                        </a:rPr>
                        <a:t>Reemplazo de </a:t>
                      </a:r>
                      <a:r>
                        <a:rPr lang="es-AR" sz="1000" u="none" strike="noStrike" dirty="0" smtClean="0">
                          <a:solidFill>
                            <a:schemeClr val="tx2"/>
                          </a:solidFill>
                          <a:effectLst/>
                        </a:rPr>
                        <a:t>vectores</a:t>
                      </a:r>
                      <a:endParaRPr lang="es-AR" sz="1000" b="1" i="0" u="none" strike="noStrike" dirty="0">
                        <a:solidFill>
                          <a:schemeClr val="tx2"/>
                        </a:solidFill>
                        <a:effectLst/>
                        <a:latin typeface="Times New Roman" panose="02020603050405020304" pitchFamily="18" charset="0"/>
                      </a:endParaRPr>
                    </a:p>
                  </a:txBody>
                  <a:tcPr marL="4721" marR="4721" marT="4721" marB="0" anchor="ctr"/>
                </a:tc>
                <a:tc>
                  <a:txBody>
                    <a:bodyPr/>
                    <a:lstStyle/>
                    <a:p>
                      <a:pPr algn="ctr" fontAlgn="ctr"/>
                      <a:r>
                        <a:rPr lang="es-AR" sz="900" u="none" strike="noStrike" smtClean="0">
                          <a:solidFill>
                            <a:schemeClr val="tx2"/>
                          </a:solidFill>
                          <a:effectLst/>
                        </a:rPr>
                        <a:t>Media de la vecindad, eliminación de vectores aislados, median filter, smooting</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FFC000"/>
                    </a:solidFill>
                  </a:tcPr>
                </a:tc>
                <a:tc>
                  <a:txBody>
                    <a:bodyPr/>
                    <a:lstStyle/>
                    <a:p>
                      <a:pPr algn="ctr" fontAlgn="ctr"/>
                      <a:r>
                        <a:rPr lang="es-AR" sz="900" u="none" strike="noStrike" smtClean="0">
                          <a:solidFill>
                            <a:schemeClr val="tx2"/>
                          </a:solidFill>
                          <a:effectLst/>
                        </a:rPr>
                        <a:t>Media de la vecindad</a:t>
                      </a:r>
                      <a:endParaRPr lang="es-AR" sz="900" b="0" i="0" u="none" strike="noStrike">
                        <a:solidFill>
                          <a:schemeClr val="tx2"/>
                        </a:solidFill>
                        <a:effectLst/>
                        <a:latin typeface="Times New Roman" panose="02020603050405020304" pitchFamily="18" charset="0"/>
                      </a:endParaRPr>
                    </a:p>
                  </a:txBody>
                  <a:tcPr marL="4721" marR="4721" marT="4721" marB="0" anchor="ctr">
                    <a:solidFill>
                      <a:srgbClr val="FFC000"/>
                    </a:solidFill>
                  </a:tcPr>
                </a:tc>
                <a:tc>
                  <a:txBody>
                    <a:bodyPr/>
                    <a:lstStyle/>
                    <a:p>
                      <a:pPr algn="ctr" fontAlgn="ctr"/>
                      <a:r>
                        <a:rPr lang="en-US" sz="900" u="none" strike="noStrike" dirty="0" smtClean="0">
                          <a:solidFill>
                            <a:schemeClr val="tx2"/>
                          </a:solidFill>
                          <a:effectLst/>
                        </a:rPr>
                        <a:t>Linear interpolation, Weighted interpolation. </a:t>
                      </a:r>
                      <a:r>
                        <a:rPr lang="en-US" sz="900" u="none" strike="noStrike" dirty="0" err="1" smtClean="0">
                          <a:solidFill>
                            <a:schemeClr val="tx2"/>
                          </a:solidFill>
                          <a:effectLst/>
                        </a:rPr>
                        <a:t>Smooting</a:t>
                      </a:r>
                      <a:endParaRPr lang="en-US" sz="900" b="0" i="0" u="none" strike="noStrike" dirty="0">
                        <a:solidFill>
                          <a:schemeClr val="tx2"/>
                        </a:solidFill>
                        <a:effectLst/>
                        <a:latin typeface="Times New Roman" panose="02020603050405020304" pitchFamily="18" charset="0"/>
                      </a:endParaRPr>
                    </a:p>
                  </a:txBody>
                  <a:tcPr marL="4721" marR="4721" marT="4721" marB="0" anchor="ctr">
                    <a:solidFill>
                      <a:srgbClr val="FFC000"/>
                    </a:solidFill>
                  </a:tcPr>
                </a:tc>
                <a:tc>
                  <a:txBody>
                    <a:bodyPr/>
                    <a:lstStyle/>
                    <a:p>
                      <a:pPr algn="ctr" fontAlgn="ctr"/>
                      <a:r>
                        <a:rPr lang="es-AR" sz="900" u="none" strike="noStrike" dirty="0" smtClean="0">
                          <a:solidFill>
                            <a:schemeClr val="tx2"/>
                          </a:solidFill>
                          <a:effectLst/>
                        </a:rPr>
                        <a:t>Linear </a:t>
                      </a:r>
                      <a:r>
                        <a:rPr lang="es-AR" sz="900" u="none" strike="noStrike" dirty="0" err="1" smtClean="0">
                          <a:solidFill>
                            <a:schemeClr val="tx2"/>
                          </a:solidFill>
                          <a:effectLst/>
                        </a:rPr>
                        <a:t>interpolation</a:t>
                      </a:r>
                      <a:r>
                        <a:rPr lang="es-AR" sz="900" u="none" strike="noStrike" dirty="0" smtClean="0">
                          <a:solidFill>
                            <a:schemeClr val="tx2"/>
                          </a:solidFill>
                          <a:effectLst/>
                        </a:rPr>
                        <a:t>, </a:t>
                      </a:r>
                      <a:r>
                        <a:rPr lang="es-AR" sz="900" u="none" strike="noStrike" dirty="0" err="1" smtClean="0">
                          <a:solidFill>
                            <a:schemeClr val="tx2"/>
                          </a:solidFill>
                          <a:effectLst/>
                        </a:rPr>
                        <a:t>Cubic-spline</a:t>
                      </a:r>
                      <a:r>
                        <a:rPr lang="es-AR" sz="900" u="none" strike="noStrike" dirty="0" smtClean="0">
                          <a:solidFill>
                            <a:schemeClr val="tx2"/>
                          </a:solidFill>
                          <a:effectLst/>
                        </a:rPr>
                        <a:t> </a:t>
                      </a:r>
                      <a:r>
                        <a:rPr lang="es-AR" sz="900" u="none" strike="noStrike" dirty="0" err="1" smtClean="0">
                          <a:solidFill>
                            <a:schemeClr val="tx2"/>
                          </a:solidFill>
                          <a:effectLst/>
                        </a:rPr>
                        <a:t>interpolation</a:t>
                      </a:r>
                      <a:r>
                        <a:rPr lang="es-AR" sz="900" u="none" strike="noStrike" dirty="0" smtClean="0">
                          <a:solidFill>
                            <a:schemeClr val="tx2"/>
                          </a:solidFill>
                          <a:effectLst/>
                        </a:rPr>
                        <a:t> y </a:t>
                      </a:r>
                      <a:r>
                        <a:rPr lang="es-AR" sz="900" u="none" strike="noStrike" dirty="0" err="1" smtClean="0">
                          <a:solidFill>
                            <a:schemeClr val="tx2"/>
                          </a:solidFill>
                          <a:effectLst/>
                        </a:rPr>
                        <a:t>Kriging</a:t>
                      </a:r>
                      <a:r>
                        <a:rPr lang="es-AR" sz="900" u="none" strike="noStrike" dirty="0" smtClean="0">
                          <a:solidFill>
                            <a:schemeClr val="tx2"/>
                          </a:solidFill>
                          <a:effectLst/>
                        </a:rPr>
                        <a:t> </a:t>
                      </a:r>
                      <a:r>
                        <a:rPr lang="es-AR" sz="900" u="none" strike="noStrike" dirty="0" err="1" smtClean="0">
                          <a:solidFill>
                            <a:schemeClr val="tx2"/>
                          </a:solidFill>
                          <a:effectLst/>
                        </a:rPr>
                        <a:t>interpolation</a:t>
                      </a:r>
                      <a:r>
                        <a:rPr lang="es-AR" sz="900" u="none" strike="noStrike" dirty="0" smtClean="0">
                          <a:solidFill>
                            <a:schemeClr val="tx2"/>
                          </a:solidFill>
                          <a:effectLst/>
                        </a:rPr>
                        <a:t>.</a:t>
                      </a:r>
                      <a:endParaRPr lang="es-AR" sz="900" b="0" i="0" u="none" strike="noStrike" dirty="0" smtClean="0">
                        <a:solidFill>
                          <a:schemeClr val="tx2"/>
                        </a:solidFill>
                        <a:effectLst/>
                        <a:latin typeface="Times New Roman" panose="02020603050405020304" pitchFamily="18" charset="0"/>
                      </a:endParaRPr>
                    </a:p>
                    <a:p>
                      <a:pPr algn="ctr" fontAlgn="ctr"/>
                      <a:r>
                        <a:rPr lang="es-AR" sz="900" u="none" strike="noStrike" dirty="0" err="1" smtClean="0">
                          <a:solidFill>
                            <a:schemeClr val="tx2"/>
                          </a:solidFill>
                          <a:effectLst/>
                        </a:rPr>
                        <a:t>Smooting</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FFC000"/>
                    </a:solidFill>
                  </a:tcPr>
                </a:tc>
                <a:extLst>
                  <a:ext uri="{0D108BD9-81ED-4DB2-BD59-A6C34878D82A}">
                    <a16:rowId xmlns:a16="http://schemas.microsoft.com/office/drawing/2014/main" xmlns="" val="1618983173"/>
                  </a:ext>
                </a:extLst>
              </a:tr>
              <a:tr h="372139">
                <a:tc vMerge="1">
                  <a:txBody>
                    <a:bodyPr/>
                    <a:lstStyle/>
                    <a:p>
                      <a:endParaRPr lang="es-AR"/>
                    </a:p>
                  </a:txBody>
                  <a:tcPr/>
                </a:tc>
                <a:tc>
                  <a:txBody>
                    <a:bodyPr/>
                    <a:lstStyle/>
                    <a:p>
                      <a:pPr algn="l" fontAlgn="ctr"/>
                      <a:r>
                        <a:rPr lang="es-AR" sz="1000" u="none" strike="noStrike" dirty="0">
                          <a:solidFill>
                            <a:schemeClr val="tx2"/>
                          </a:solidFill>
                          <a:effectLst/>
                        </a:rPr>
                        <a:t>Visualización de resultados</a:t>
                      </a:r>
                      <a:endParaRPr lang="es-AR" sz="1000" b="1" i="0" u="none" strike="noStrike" dirty="0">
                        <a:solidFill>
                          <a:schemeClr val="tx2"/>
                        </a:solidFill>
                        <a:effectLst/>
                        <a:latin typeface="Times New Roman" panose="02020603050405020304" pitchFamily="18" charset="0"/>
                      </a:endParaRPr>
                    </a:p>
                  </a:txBody>
                  <a:tcPr marL="4721" marR="4721" marT="4721" marB="0" anchor="ctr"/>
                </a:tc>
                <a:tc>
                  <a:txBody>
                    <a:bodyPr/>
                    <a:lstStyle/>
                    <a:p>
                      <a:pPr algn="ctr" fontAlgn="ctr"/>
                      <a:r>
                        <a:rPr lang="es-AR" sz="900" u="none" strike="noStrike" smtClean="0">
                          <a:solidFill>
                            <a:schemeClr val="tx2"/>
                          </a:solidFill>
                          <a:effectLst/>
                        </a:rPr>
                        <a:t>Gráfico de vectores</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FFC000"/>
                    </a:solidFill>
                  </a:tcPr>
                </a:tc>
                <a:tc>
                  <a:txBody>
                    <a:bodyPr/>
                    <a:lstStyle/>
                    <a:p>
                      <a:pPr algn="ctr" fontAlgn="ctr"/>
                      <a:r>
                        <a:rPr lang="es-AR" sz="900" u="none" strike="noStrike" smtClean="0">
                          <a:solidFill>
                            <a:schemeClr val="tx2"/>
                          </a:solidFill>
                          <a:effectLst/>
                        </a:rPr>
                        <a:t>Gráfico de vectores</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FFC000"/>
                    </a:solidFill>
                  </a:tcPr>
                </a:tc>
                <a:tc>
                  <a:txBody>
                    <a:bodyPr/>
                    <a:lstStyle/>
                    <a:p>
                      <a:pPr algn="ctr" fontAlgn="ctr"/>
                      <a:r>
                        <a:rPr lang="es-AR" sz="900" u="none" strike="noStrike" smtClean="0">
                          <a:solidFill>
                            <a:schemeClr val="tx2"/>
                          </a:solidFill>
                          <a:effectLst/>
                        </a:rPr>
                        <a:t>Gráfico de Vectores,</a:t>
                      </a:r>
                      <a:endParaRPr lang="es-AR" sz="900" b="0" i="0" u="none" strike="noStrike" smtClean="0">
                        <a:solidFill>
                          <a:schemeClr val="tx2"/>
                        </a:solidFill>
                        <a:effectLst/>
                        <a:latin typeface="Times New Roman" panose="02020603050405020304" pitchFamily="18" charset="0"/>
                      </a:endParaRPr>
                    </a:p>
                    <a:p>
                      <a:pPr algn="ctr" fontAlgn="ctr"/>
                      <a:r>
                        <a:rPr lang="es-AR" sz="900" u="none" strike="noStrike" smtClean="0">
                          <a:solidFill>
                            <a:schemeClr val="tx2"/>
                          </a:solidFill>
                          <a:effectLst/>
                        </a:rPr>
                        <a:t>Vorticidad, Magnitud y Stremlines.</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92D050"/>
                    </a:solidFill>
                  </a:tcPr>
                </a:tc>
                <a:tc>
                  <a:txBody>
                    <a:bodyPr/>
                    <a:lstStyle/>
                    <a:p>
                      <a:pPr algn="ctr" fontAlgn="ctr"/>
                      <a:r>
                        <a:rPr lang="es-AR" sz="900" u="none" strike="noStrike" dirty="0" smtClean="0">
                          <a:solidFill>
                            <a:schemeClr val="tx2"/>
                          </a:solidFill>
                          <a:effectLst/>
                        </a:rPr>
                        <a:t>Gráfico de vectores</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FFC000"/>
                    </a:solidFill>
                  </a:tcPr>
                </a:tc>
                <a:extLst>
                  <a:ext uri="{0D108BD9-81ED-4DB2-BD59-A6C34878D82A}">
                    <a16:rowId xmlns:a16="http://schemas.microsoft.com/office/drawing/2014/main" xmlns="" val="1135419175"/>
                  </a:ext>
                </a:extLst>
              </a:tr>
              <a:tr h="298631">
                <a:tc vMerge="1">
                  <a:txBody>
                    <a:bodyPr/>
                    <a:lstStyle/>
                    <a:p>
                      <a:endParaRPr lang="es-AR"/>
                    </a:p>
                  </a:txBody>
                  <a:tcPr/>
                </a:tc>
                <a:tc>
                  <a:txBody>
                    <a:bodyPr/>
                    <a:lstStyle/>
                    <a:p>
                      <a:pPr algn="l" fontAlgn="ctr"/>
                      <a:r>
                        <a:rPr lang="es-AR" sz="1000" u="none" strike="noStrike" dirty="0">
                          <a:solidFill>
                            <a:schemeClr val="tx2"/>
                          </a:solidFill>
                          <a:effectLst/>
                        </a:rPr>
                        <a:t>Exportar mapa de correlación por vector.</a:t>
                      </a:r>
                      <a:endParaRPr lang="es-AR" sz="1000" b="1" i="0" u="none" strike="noStrike" dirty="0">
                        <a:solidFill>
                          <a:schemeClr val="tx2"/>
                        </a:solidFill>
                        <a:effectLst/>
                        <a:latin typeface="Times New Roman" panose="02020603050405020304" pitchFamily="18" charset="0"/>
                      </a:endParaRPr>
                    </a:p>
                  </a:txBody>
                  <a:tcPr marL="4721" marR="4721" marT="4721" marB="0" anchor="ctr"/>
                </a:tc>
                <a:tc>
                  <a:txBody>
                    <a:bodyPr/>
                    <a:lstStyle/>
                    <a:p>
                      <a:pPr algn="ctr" fontAlgn="ctr"/>
                      <a:r>
                        <a:rPr lang="es-AR" sz="900" u="none" strike="noStrike" smtClean="0">
                          <a:solidFill>
                            <a:schemeClr val="tx2"/>
                          </a:solidFill>
                          <a:effectLst/>
                        </a:rPr>
                        <a:t>SI</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92D050"/>
                    </a:solidFill>
                  </a:tcPr>
                </a:tc>
                <a:tc>
                  <a:txBody>
                    <a:bodyPr/>
                    <a:lstStyle/>
                    <a:p>
                      <a:pPr algn="ctr" fontAlgn="ctr"/>
                      <a:r>
                        <a:rPr lang="es-AR" sz="900" u="none" strike="noStrike" smtClean="0">
                          <a:solidFill>
                            <a:schemeClr val="tx2"/>
                          </a:solidFill>
                          <a:effectLst/>
                        </a:rPr>
                        <a:t>NO</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C00000"/>
                    </a:solidFill>
                  </a:tcPr>
                </a:tc>
                <a:tc>
                  <a:txBody>
                    <a:bodyPr/>
                    <a:lstStyle/>
                    <a:p>
                      <a:pPr algn="ctr" fontAlgn="ctr"/>
                      <a:r>
                        <a:rPr lang="es-AR" sz="900" u="none" strike="noStrike" smtClean="0">
                          <a:solidFill>
                            <a:schemeClr val="tx2"/>
                          </a:solidFill>
                          <a:effectLst/>
                        </a:rPr>
                        <a:t>NO</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C00000"/>
                    </a:solidFill>
                  </a:tcPr>
                </a:tc>
                <a:tc>
                  <a:txBody>
                    <a:bodyPr/>
                    <a:lstStyle/>
                    <a:p>
                      <a:pPr algn="ctr" fontAlgn="ctr"/>
                      <a:r>
                        <a:rPr lang="es-AR" sz="900" u="none" strike="noStrike" dirty="0" smtClean="0">
                          <a:solidFill>
                            <a:schemeClr val="tx2"/>
                          </a:solidFill>
                          <a:effectLst/>
                        </a:rPr>
                        <a:t>NO </a:t>
                      </a:r>
                      <a:endParaRPr lang="es-AR" sz="900" b="0" i="0" u="none" strike="noStrike" dirty="0">
                        <a:solidFill>
                          <a:schemeClr val="tx2"/>
                        </a:solidFill>
                        <a:effectLst/>
                        <a:latin typeface="Times New Roman" panose="02020603050405020304" pitchFamily="18" charset="0"/>
                      </a:endParaRPr>
                    </a:p>
                  </a:txBody>
                  <a:tcPr marL="4721" marR="4721" marT="4721" marB="0" anchor="ctr">
                    <a:solidFill>
                      <a:srgbClr val="C00000"/>
                    </a:solidFill>
                  </a:tcPr>
                </a:tc>
                <a:extLst>
                  <a:ext uri="{0D108BD9-81ED-4DB2-BD59-A6C34878D82A}">
                    <a16:rowId xmlns:a16="http://schemas.microsoft.com/office/drawing/2014/main" xmlns="" val="2311742604"/>
                  </a:ext>
                </a:extLst>
              </a:tr>
            </a:tbl>
          </a:graphicData>
        </a:graphic>
      </p:graphicFrame>
    </p:spTree>
    <p:extLst>
      <p:ext uri="{BB962C8B-B14F-4D97-AF65-F5344CB8AC3E}">
        <p14:creationId xmlns:p14="http://schemas.microsoft.com/office/powerpoint/2010/main" xmlns="" val="336481773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Motivación</a:t>
            </a:r>
            <a:endParaRPr lang="es-ES" dirty="0"/>
          </a:p>
        </p:txBody>
      </p:sp>
      <p:sp>
        <p:nvSpPr>
          <p:cNvPr id="3" name="2 Marcador de contenido"/>
          <p:cNvSpPr>
            <a:spLocks noGrp="1"/>
          </p:cNvSpPr>
          <p:nvPr>
            <p:ph idx="1"/>
          </p:nvPr>
        </p:nvSpPr>
        <p:spPr>
          <a:xfrm>
            <a:off x="1295400" y="1828800"/>
            <a:ext cx="9601200" cy="2728686"/>
          </a:xfrm>
        </p:spPr>
        <p:txBody>
          <a:bodyPr/>
          <a:lstStyle/>
          <a:p>
            <a:r>
              <a:rPr lang="es-ES" dirty="0" smtClean="0"/>
              <a:t>No existe ninguna herramienta que incluya todas las funcionalidades.</a:t>
            </a:r>
          </a:p>
          <a:p>
            <a:r>
              <a:rPr lang="es-ES" dirty="0" smtClean="0"/>
              <a:t>El usuario debe determinar que herramienta utilizar de acuerdo a la naturaleza de estudio.</a:t>
            </a:r>
          </a:p>
          <a:p>
            <a:r>
              <a:rPr lang="es-ES" dirty="0" smtClean="0"/>
              <a:t>Se deben utilizar múltiples herramientas para cubrir todas las etapas que involucra un Procesamiento PIV.</a:t>
            </a:r>
            <a:endParaRPr lang="es-ES" dirty="0"/>
          </a:p>
        </p:txBody>
      </p:sp>
      <p:pic>
        <p:nvPicPr>
          <p:cNvPr id="2050" name="Picture 2" descr="http://alianzaspositivas.com/wp-content/uploads/2013/06/Nuestro-equipo-adentro.jpg"/>
          <p:cNvPicPr>
            <a:picLocks noChangeAspect="1" noChangeArrowheads="1"/>
          </p:cNvPicPr>
          <p:nvPr/>
        </p:nvPicPr>
        <p:blipFill>
          <a:blip r:embed="rId3" cstate="print"/>
          <a:srcRect/>
          <a:stretch>
            <a:fillRect/>
          </a:stretch>
        </p:blipFill>
        <p:spPr bwMode="auto">
          <a:xfrm>
            <a:off x="7180125" y="4484461"/>
            <a:ext cx="4096112" cy="1930854"/>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Objetivo</a:t>
            </a:r>
          </a:p>
        </p:txBody>
      </p:sp>
      <p:sp>
        <p:nvSpPr>
          <p:cNvPr id="3" name="Marcador de contenido 2"/>
          <p:cNvSpPr>
            <a:spLocks noGrp="1"/>
          </p:cNvSpPr>
          <p:nvPr>
            <p:ph idx="1"/>
          </p:nvPr>
        </p:nvSpPr>
        <p:spPr>
          <a:xfrm>
            <a:off x="1209675" y="1971675"/>
            <a:ext cx="9601200" cy="1778000"/>
          </a:xfrm>
        </p:spPr>
        <p:txBody>
          <a:bodyPr>
            <a:normAutofit lnSpcReduction="10000"/>
          </a:bodyPr>
          <a:lstStyle/>
          <a:p>
            <a:r>
              <a:rPr lang="es-AR" dirty="0"/>
              <a:t>Contar con una herramienta </a:t>
            </a:r>
            <a:r>
              <a:rPr lang="es-AR" dirty="0" smtClean="0"/>
              <a:t>extensible.</a:t>
            </a:r>
          </a:p>
          <a:p>
            <a:r>
              <a:rPr lang="es-AR" dirty="0" smtClean="0"/>
              <a:t>Permitir incorporar </a:t>
            </a:r>
            <a:r>
              <a:rPr lang="es-AR" dirty="0"/>
              <a:t>fácilmente diferentes </a:t>
            </a:r>
            <a:r>
              <a:rPr lang="es-AR" dirty="0" smtClean="0"/>
              <a:t>funcionalidades.</a:t>
            </a:r>
          </a:p>
          <a:p>
            <a:r>
              <a:rPr lang="es-AR" dirty="0" smtClean="0"/>
              <a:t>Combinar cada una de ellas y obtener </a:t>
            </a:r>
            <a:r>
              <a:rPr lang="es-AR" dirty="0"/>
              <a:t>un abanico totalmente completo </a:t>
            </a:r>
            <a:r>
              <a:rPr lang="es-AR" dirty="0" smtClean="0"/>
              <a:t>de funcionalidades.</a:t>
            </a:r>
            <a:endParaRPr lang="es-AR" dirty="0"/>
          </a:p>
        </p:txBody>
      </p:sp>
      <p:pic>
        <p:nvPicPr>
          <p:cNvPr id="25604" name="Picture 4" descr="http://edblogs.columbia.edu/scppx3335-001-2014-1/files/2014/04/stock-green-people-puzzle-pieces.jpg"/>
          <p:cNvPicPr>
            <a:picLocks noChangeAspect="1" noChangeArrowheads="1"/>
          </p:cNvPicPr>
          <p:nvPr/>
        </p:nvPicPr>
        <p:blipFill rotWithShape="1">
          <a:blip r:embed="rId3" cstate="print"/>
          <a:srcRect l="6621" t="12870" r="5875" b="6317"/>
          <a:stretch/>
        </p:blipFill>
        <p:spPr bwMode="auto">
          <a:xfrm>
            <a:off x="8277225" y="3705225"/>
            <a:ext cx="3762375" cy="2924176"/>
          </a:xfrm>
          <a:prstGeom prst="rect">
            <a:avLst/>
          </a:prstGeom>
          <a:noFill/>
        </p:spPr>
      </p:pic>
    </p:spTree>
    <p:extLst>
      <p:ext uri="{BB962C8B-B14F-4D97-AF65-F5344CB8AC3E}">
        <p14:creationId xmlns:p14="http://schemas.microsoft.com/office/powerpoint/2010/main" xmlns="" val="84373321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Agenda</a:t>
            </a:r>
            <a:endParaRPr lang="es-AR" dirty="0"/>
          </a:p>
        </p:txBody>
      </p:sp>
      <p:sp>
        <p:nvSpPr>
          <p:cNvPr id="6" name="Marcador de contenido 5"/>
          <p:cNvSpPr>
            <a:spLocks noGrp="1"/>
          </p:cNvSpPr>
          <p:nvPr>
            <p:ph idx="1"/>
          </p:nvPr>
        </p:nvSpPr>
        <p:spPr/>
        <p:txBody>
          <a:bodyPr/>
          <a:lstStyle/>
          <a:p>
            <a:r>
              <a:rPr lang="es-ES" dirty="0" smtClean="0">
                <a:solidFill>
                  <a:schemeClr val="bg2">
                    <a:lumMod val="90000"/>
                  </a:schemeClr>
                </a:solidFill>
              </a:rPr>
              <a:t>Introducción</a:t>
            </a:r>
          </a:p>
          <a:p>
            <a:r>
              <a:rPr lang="es-ES" dirty="0" smtClean="0">
                <a:solidFill>
                  <a:schemeClr val="bg2">
                    <a:lumMod val="90000"/>
                  </a:schemeClr>
                </a:solidFill>
              </a:rPr>
              <a:t>Motivación y objetivos</a:t>
            </a:r>
          </a:p>
          <a:p>
            <a:r>
              <a:rPr lang="es-ES" dirty="0" smtClean="0"/>
              <a:t>Propuesta</a:t>
            </a:r>
          </a:p>
          <a:p>
            <a:r>
              <a:rPr lang="es-ES" dirty="0" smtClean="0">
                <a:solidFill>
                  <a:schemeClr val="bg2">
                    <a:lumMod val="90000"/>
                  </a:schemeClr>
                </a:solidFill>
              </a:rPr>
              <a:t>Resultados</a:t>
            </a:r>
          </a:p>
          <a:p>
            <a:r>
              <a:rPr lang="es-ES" dirty="0" smtClean="0">
                <a:solidFill>
                  <a:schemeClr val="bg2">
                    <a:lumMod val="90000"/>
                  </a:schemeClr>
                </a:solidFill>
              </a:rPr>
              <a:t>Conclusión y trabajos futuros</a:t>
            </a:r>
            <a:endParaRPr lang="es-AR" dirty="0">
              <a:solidFill>
                <a:schemeClr val="bg2">
                  <a:lumMod val="90000"/>
                </a:schemeClr>
              </a:solidFill>
            </a:endParaRPr>
          </a:p>
        </p:txBody>
      </p:sp>
    </p:spTree>
    <p:extLst>
      <p:ext uri="{BB962C8B-B14F-4D97-AF65-F5344CB8AC3E}">
        <p14:creationId xmlns:p14="http://schemas.microsoft.com/office/powerpoint/2010/main" xmlns="" val="115654804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lh3.googleusercontent.com/NDnqkiicT-ehcn1wkBt5MWc9vUVqpIJUB49CUWZNHUFAcuiLmkGckB-sYv_WGMZmiPs55kgNfFMSqwN5fLy-xcS3UqaHVSGB54DEc1PtA2Ka0O2CdAHUaId_LV9eMCPe74yMS7MnSw"/>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40112" y="3639709"/>
            <a:ext cx="5311775" cy="294230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ítulo 1"/>
          <p:cNvSpPr>
            <a:spLocks noGrp="1"/>
          </p:cNvSpPr>
          <p:nvPr>
            <p:ph type="title"/>
          </p:nvPr>
        </p:nvSpPr>
        <p:spPr/>
        <p:txBody>
          <a:bodyPr/>
          <a:lstStyle/>
          <a:p>
            <a:r>
              <a:rPr lang="es-AR" dirty="0"/>
              <a:t>Propuesta: </a:t>
            </a:r>
            <a:r>
              <a:rPr lang="es-AR" dirty="0" smtClean="0"/>
              <a:t>Capa </a:t>
            </a:r>
            <a:r>
              <a:rPr lang="es-AR" dirty="0"/>
              <a:t>de </a:t>
            </a:r>
            <a:r>
              <a:rPr lang="es-AR" dirty="0" smtClean="0"/>
              <a:t>abstracción</a:t>
            </a:r>
            <a:endParaRPr lang="es-AR" dirty="0"/>
          </a:p>
        </p:txBody>
      </p:sp>
      <p:sp>
        <p:nvSpPr>
          <p:cNvPr id="3" name="Marcador de contenido 2"/>
          <p:cNvSpPr>
            <a:spLocks noGrp="1"/>
          </p:cNvSpPr>
          <p:nvPr>
            <p:ph idx="1"/>
          </p:nvPr>
        </p:nvSpPr>
        <p:spPr>
          <a:xfrm>
            <a:off x="1295400" y="1828800"/>
            <a:ext cx="9410700" cy="1937909"/>
          </a:xfrm>
        </p:spPr>
        <p:txBody>
          <a:bodyPr/>
          <a:lstStyle/>
          <a:p>
            <a:pPr fontAlgn="base"/>
            <a:r>
              <a:rPr lang="es-AR" dirty="0"/>
              <a:t>Agregar nuevas funcionalidades en las capas </a:t>
            </a:r>
            <a:r>
              <a:rPr lang="es-AR" dirty="0" smtClean="0"/>
              <a:t>inferiores.</a:t>
            </a:r>
            <a:endParaRPr lang="es-AR" dirty="0"/>
          </a:p>
          <a:p>
            <a:pPr fontAlgn="base"/>
            <a:r>
              <a:rPr lang="es-AR" dirty="0"/>
              <a:t>Proveer una interfaz uniforme e </a:t>
            </a:r>
            <a:r>
              <a:rPr lang="es-AR" dirty="0" smtClean="0"/>
              <a:t>independiente.</a:t>
            </a:r>
            <a:endParaRPr lang="es-AR" dirty="0"/>
          </a:p>
          <a:p>
            <a:pPr fontAlgn="base"/>
            <a:r>
              <a:rPr lang="es-AR" dirty="0"/>
              <a:t>Brindar mecanismos para agregar de forma sencilla nuevas </a:t>
            </a:r>
            <a:r>
              <a:rPr lang="es-AR" dirty="0" smtClean="0"/>
              <a:t>funcionalidades.</a:t>
            </a:r>
            <a:endParaRPr lang="es-AR" dirty="0"/>
          </a:p>
          <a:p>
            <a:endParaRPr lang="es-AR" dirty="0"/>
          </a:p>
        </p:txBody>
      </p:sp>
    </p:spTree>
    <p:extLst>
      <p:ext uri="{BB962C8B-B14F-4D97-AF65-F5344CB8AC3E}">
        <p14:creationId xmlns:p14="http://schemas.microsoft.com/office/powerpoint/2010/main" xmlns="" val="42098739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Componentes del procesamiento</a:t>
            </a:r>
          </a:p>
        </p:txBody>
      </p:sp>
      <p:sp>
        <p:nvSpPr>
          <p:cNvPr id="3" name="Marcador de contenido 2"/>
          <p:cNvSpPr>
            <a:spLocks noGrp="1"/>
          </p:cNvSpPr>
          <p:nvPr>
            <p:ph idx="1"/>
          </p:nvPr>
        </p:nvSpPr>
        <p:spPr/>
        <p:txBody>
          <a:bodyPr/>
          <a:lstStyle/>
          <a:p>
            <a:pPr fontAlgn="base"/>
            <a:r>
              <a:rPr lang="es-AR" dirty="0"/>
              <a:t>Filtros: Funcionalidad presente en las herramientas </a:t>
            </a:r>
            <a:r>
              <a:rPr lang="es-AR" dirty="0" smtClean="0"/>
              <a:t>extendidas.</a:t>
            </a:r>
            <a:endParaRPr lang="es-AR" dirty="0"/>
          </a:p>
          <a:p>
            <a:pPr fontAlgn="base"/>
            <a:r>
              <a:rPr lang="es-AR" dirty="0"/>
              <a:t>Elementos procesables: Entrada y salida de cada uno de los </a:t>
            </a:r>
            <a:r>
              <a:rPr lang="es-AR" dirty="0" smtClean="0"/>
              <a:t>filtros.</a:t>
            </a:r>
            <a:endParaRPr lang="es-AR" dirty="0"/>
          </a:p>
          <a:p>
            <a:pPr fontAlgn="base"/>
            <a:r>
              <a:rPr lang="es-AR" dirty="0"/>
              <a:t>Etapa: Conjunto de funcionalidades de una misma etapa </a:t>
            </a:r>
            <a:r>
              <a:rPr lang="es-AR" dirty="0" smtClean="0"/>
              <a:t>PIV.</a:t>
            </a:r>
            <a:endParaRPr lang="es-AR" dirty="0"/>
          </a:p>
          <a:p>
            <a:endParaRPr lang="es-AR" dirty="0"/>
          </a:p>
        </p:txBody>
      </p:sp>
      <p:pic>
        <p:nvPicPr>
          <p:cNvPr id="7170" name="Picture 2" descr="https://lh4.googleusercontent.com/HWRsQpFVGuaGrXaUZWJeMEwRfqfkEz_Vfrb_IsqM-7Wld8yQbMVq8JuuBwemRS5wbqPe02vRVs-6cKvu8TAoV4DfEkiAbVbX97U5ON5PxbFZr_9luBE5JRPqt9FB84JRpV-au7GWJQ"/>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55800" y="3602036"/>
            <a:ext cx="7491230" cy="257016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9693909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dirty="0" smtClean="0"/>
              <a:t>Arquitectura </a:t>
            </a:r>
            <a:r>
              <a:rPr lang="es-AR" dirty="0"/>
              <a:t>basada en Pipes and </a:t>
            </a:r>
            <a:r>
              <a:rPr lang="es-AR" dirty="0" err="1" smtClean="0"/>
              <a:t>Filters</a:t>
            </a:r>
            <a:endParaRPr lang="es-AR" dirty="0"/>
          </a:p>
        </p:txBody>
      </p:sp>
      <p:sp>
        <p:nvSpPr>
          <p:cNvPr id="3" name="Marcador de contenido 2"/>
          <p:cNvSpPr>
            <a:spLocks noGrp="1"/>
          </p:cNvSpPr>
          <p:nvPr>
            <p:ph idx="1"/>
          </p:nvPr>
        </p:nvSpPr>
        <p:spPr/>
        <p:txBody>
          <a:bodyPr/>
          <a:lstStyle/>
          <a:p>
            <a:pPr fontAlgn="base"/>
            <a:r>
              <a:rPr lang="es-AR" dirty="0"/>
              <a:t>Permite dividir el sistema en varias etapas de procesamiento </a:t>
            </a:r>
            <a:r>
              <a:rPr lang="es-AR" dirty="0" smtClean="0"/>
              <a:t>secuencial.</a:t>
            </a:r>
            <a:endParaRPr lang="es-AR" dirty="0"/>
          </a:p>
          <a:p>
            <a:pPr fontAlgn="base"/>
            <a:r>
              <a:rPr lang="es-AR" dirty="0"/>
              <a:t>Consumo de datos incrementalmente aumentando la </a:t>
            </a:r>
            <a:r>
              <a:rPr lang="es-AR" dirty="0" smtClean="0"/>
              <a:t>performance.</a:t>
            </a:r>
            <a:endParaRPr lang="es-AR" dirty="0"/>
          </a:p>
          <a:p>
            <a:pPr fontAlgn="base"/>
            <a:r>
              <a:rPr lang="es-AR" dirty="0"/>
              <a:t>Independencia de las </a:t>
            </a:r>
            <a:r>
              <a:rPr lang="es-AR" dirty="0" smtClean="0"/>
              <a:t>etapas.</a:t>
            </a:r>
            <a:endParaRPr lang="es-AR" dirty="0"/>
          </a:p>
          <a:p>
            <a:endParaRPr lang="es-AR" dirty="0"/>
          </a:p>
        </p:txBody>
      </p:sp>
      <p:pic>
        <p:nvPicPr>
          <p:cNvPr id="8" name="Imagen 7"/>
          <p:cNvPicPr>
            <a:picLocks noChangeAspect="1"/>
          </p:cNvPicPr>
          <p:nvPr/>
        </p:nvPicPr>
        <p:blipFill>
          <a:blip r:embed="rId3" cstate="print"/>
          <a:stretch>
            <a:fillRect/>
          </a:stretch>
        </p:blipFill>
        <p:spPr>
          <a:xfrm>
            <a:off x="2601176" y="4476962"/>
            <a:ext cx="6809524" cy="1685714"/>
          </a:xfrm>
          <a:prstGeom prst="rect">
            <a:avLst/>
          </a:prstGeom>
        </p:spPr>
      </p:pic>
      <p:pic>
        <p:nvPicPr>
          <p:cNvPr id="9" name="Imagen 8"/>
          <p:cNvPicPr>
            <a:picLocks noChangeAspect="1"/>
          </p:cNvPicPr>
          <p:nvPr/>
        </p:nvPicPr>
        <p:blipFill>
          <a:blip r:embed="rId4" cstate="print"/>
          <a:stretch>
            <a:fillRect/>
          </a:stretch>
        </p:blipFill>
        <p:spPr>
          <a:xfrm>
            <a:off x="2601176" y="4476962"/>
            <a:ext cx="6809524" cy="1695238"/>
          </a:xfrm>
          <a:prstGeom prst="rect">
            <a:avLst/>
          </a:prstGeom>
        </p:spPr>
      </p:pic>
      <p:pic>
        <p:nvPicPr>
          <p:cNvPr id="10" name="Imagen 9"/>
          <p:cNvPicPr>
            <a:picLocks noChangeAspect="1"/>
          </p:cNvPicPr>
          <p:nvPr/>
        </p:nvPicPr>
        <p:blipFill>
          <a:blip r:embed="rId5" cstate="print"/>
          <a:stretch>
            <a:fillRect/>
          </a:stretch>
        </p:blipFill>
        <p:spPr>
          <a:xfrm>
            <a:off x="2601176" y="4476962"/>
            <a:ext cx="6809524" cy="1695238"/>
          </a:xfrm>
          <a:prstGeom prst="rect">
            <a:avLst/>
          </a:prstGeom>
        </p:spPr>
      </p:pic>
      <p:pic>
        <p:nvPicPr>
          <p:cNvPr id="11" name="Imagen 10"/>
          <p:cNvPicPr>
            <a:picLocks noChangeAspect="1"/>
          </p:cNvPicPr>
          <p:nvPr/>
        </p:nvPicPr>
        <p:blipFill>
          <a:blip r:embed="rId6" cstate="print"/>
          <a:stretch>
            <a:fillRect/>
          </a:stretch>
        </p:blipFill>
        <p:spPr>
          <a:xfrm>
            <a:off x="2601176" y="4476962"/>
            <a:ext cx="6809524" cy="1695238"/>
          </a:xfrm>
          <a:prstGeom prst="rect">
            <a:avLst/>
          </a:prstGeom>
        </p:spPr>
      </p:pic>
    </p:spTree>
    <p:extLst>
      <p:ext uri="{BB962C8B-B14F-4D97-AF65-F5344CB8AC3E}">
        <p14:creationId xmlns:p14="http://schemas.microsoft.com/office/powerpoint/2010/main" xmlns="" val="361747198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Agenda</a:t>
            </a:r>
            <a:endParaRPr lang="es-AR" dirty="0"/>
          </a:p>
        </p:txBody>
      </p:sp>
      <p:sp>
        <p:nvSpPr>
          <p:cNvPr id="6" name="Marcador de contenido 5"/>
          <p:cNvSpPr>
            <a:spLocks noGrp="1"/>
          </p:cNvSpPr>
          <p:nvPr>
            <p:ph idx="1"/>
          </p:nvPr>
        </p:nvSpPr>
        <p:spPr/>
        <p:txBody>
          <a:bodyPr/>
          <a:lstStyle/>
          <a:p>
            <a:r>
              <a:rPr lang="es-ES" dirty="0" smtClean="0"/>
              <a:t>Introducción</a:t>
            </a:r>
          </a:p>
          <a:p>
            <a:r>
              <a:rPr lang="es-ES" dirty="0" smtClean="0"/>
              <a:t>Motivación y objetivos</a:t>
            </a:r>
          </a:p>
          <a:p>
            <a:r>
              <a:rPr lang="es-ES" dirty="0" smtClean="0"/>
              <a:t>Propuesta</a:t>
            </a:r>
          </a:p>
          <a:p>
            <a:r>
              <a:rPr lang="es-ES" dirty="0" smtClean="0"/>
              <a:t>Resultados</a:t>
            </a:r>
          </a:p>
          <a:p>
            <a:r>
              <a:rPr lang="es-ES" dirty="0" smtClean="0"/>
              <a:t>Conclusión y trabajos futuros</a:t>
            </a:r>
            <a:endParaRPr lang="es-AR" dirty="0"/>
          </a:p>
        </p:txBody>
      </p:sp>
    </p:spTree>
    <p:extLst>
      <p:ext uri="{BB962C8B-B14F-4D97-AF65-F5344CB8AC3E}">
        <p14:creationId xmlns:p14="http://schemas.microsoft.com/office/powerpoint/2010/main" xmlns="" val="395766694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Estructuras </a:t>
            </a:r>
            <a:r>
              <a:rPr lang="es-AR" dirty="0" smtClean="0"/>
              <a:t>adicionales: caché</a:t>
            </a:r>
            <a:endParaRPr lang="es-AR" dirty="0"/>
          </a:p>
        </p:txBody>
      </p:sp>
      <p:sp>
        <p:nvSpPr>
          <p:cNvPr id="3" name="Marcador de contenido 2"/>
          <p:cNvSpPr>
            <a:spLocks noGrp="1"/>
          </p:cNvSpPr>
          <p:nvPr>
            <p:ph idx="1"/>
          </p:nvPr>
        </p:nvSpPr>
        <p:spPr>
          <a:xfrm>
            <a:off x="1295400" y="1828800"/>
            <a:ext cx="9601200" cy="939800"/>
          </a:xfrm>
        </p:spPr>
        <p:txBody>
          <a:bodyPr/>
          <a:lstStyle/>
          <a:p>
            <a:pPr marL="0" indent="0">
              <a:buNone/>
            </a:pPr>
            <a:r>
              <a:rPr lang="es-AR" dirty="0" smtClean="0"/>
              <a:t>Adhesión de una estructura que permite evitar el recalculo de resultados previamente calculados.</a:t>
            </a:r>
            <a:endParaRPr lang="es-AR" dirty="0"/>
          </a:p>
        </p:txBody>
      </p:sp>
      <p:pic>
        <p:nvPicPr>
          <p:cNvPr id="4" name="Imagen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548187" y="2781300"/>
            <a:ext cx="3095625" cy="3248025"/>
          </a:xfrm>
          <a:prstGeom prst="rect">
            <a:avLst/>
          </a:prstGeom>
        </p:spPr>
      </p:pic>
    </p:spTree>
    <p:extLst>
      <p:ext uri="{BB962C8B-B14F-4D97-AF65-F5344CB8AC3E}">
        <p14:creationId xmlns:p14="http://schemas.microsoft.com/office/powerpoint/2010/main" xmlns="" val="352770411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cstate="print"/>
          <a:stretch>
            <a:fillRect/>
          </a:stretch>
        </p:blipFill>
        <p:spPr>
          <a:xfrm>
            <a:off x="8364538" y="1600337"/>
            <a:ext cx="1711768" cy="591986"/>
          </a:xfrm>
          <a:prstGeom prst="rect">
            <a:avLst/>
          </a:prstGeom>
        </p:spPr>
      </p:pic>
      <p:sp>
        <p:nvSpPr>
          <p:cNvPr id="5" name="Título 1"/>
          <p:cNvSpPr txBox="1">
            <a:spLocks/>
          </p:cNvSpPr>
          <p:nvPr/>
        </p:nvSpPr>
        <p:spPr>
          <a:xfrm>
            <a:off x="1295400" y="255134"/>
            <a:ext cx="9601200" cy="10368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es-ES" dirty="0" smtClean="0"/>
              <a:t>Estructuras adicionales: caché</a:t>
            </a:r>
            <a:endParaRPr lang="es-AR" dirty="0"/>
          </a:p>
        </p:txBody>
      </p:sp>
      <p:pic>
        <p:nvPicPr>
          <p:cNvPr id="6" name="Imagen 5"/>
          <p:cNvPicPr>
            <a:picLocks noChangeAspect="1"/>
          </p:cNvPicPr>
          <p:nvPr/>
        </p:nvPicPr>
        <p:blipFill>
          <a:blip r:embed="rId4" cstate="print"/>
          <a:stretch>
            <a:fillRect/>
          </a:stretch>
        </p:blipFill>
        <p:spPr>
          <a:xfrm>
            <a:off x="874713" y="3506999"/>
            <a:ext cx="6809524" cy="1685714"/>
          </a:xfrm>
          <a:prstGeom prst="rect">
            <a:avLst/>
          </a:prstGeom>
        </p:spPr>
      </p:pic>
      <p:pic>
        <p:nvPicPr>
          <p:cNvPr id="7" name="Imagen 6"/>
          <p:cNvPicPr>
            <a:picLocks noChangeAspect="1"/>
          </p:cNvPicPr>
          <p:nvPr/>
        </p:nvPicPr>
        <p:blipFill>
          <a:blip r:embed="rId5" cstate="print"/>
          <a:stretch>
            <a:fillRect/>
          </a:stretch>
        </p:blipFill>
        <p:spPr>
          <a:xfrm>
            <a:off x="874713" y="3497475"/>
            <a:ext cx="6809524" cy="1695238"/>
          </a:xfrm>
          <a:prstGeom prst="rect">
            <a:avLst/>
          </a:prstGeom>
        </p:spPr>
      </p:pic>
      <p:pic>
        <p:nvPicPr>
          <p:cNvPr id="8" name="Imagen 7"/>
          <p:cNvPicPr>
            <a:picLocks noChangeAspect="1"/>
          </p:cNvPicPr>
          <p:nvPr/>
        </p:nvPicPr>
        <p:blipFill>
          <a:blip r:embed="rId6" cstate="print"/>
          <a:stretch>
            <a:fillRect/>
          </a:stretch>
        </p:blipFill>
        <p:spPr>
          <a:xfrm>
            <a:off x="874713" y="3497475"/>
            <a:ext cx="6809524" cy="1695238"/>
          </a:xfrm>
          <a:prstGeom prst="rect">
            <a:avLst/>
          </a:prstGeom>
        </p:spPr>
      </p:pic>
      <p:pic>
        <p:nvPicPr>
          <p:cNvPr id="9" name="Imagen 8"/>
          <p:cNvPicPr>
            <a:picLocks noChangeAspect="1"/>
          </p:cNvPicPr>
          <p:nvPr/>
        </p:nvPicPr>
        <p:blipFill>
          <a:blip r:embed="rId7" cstate="print"/>
          <a:stretch>
            <a:fillRect/>
          </a:stretch>
        </p:blipFill>
        <p:spPr>
          <a:xfrm>
            <a:off x="874713" y="3497475"/>
            <a:ext cx="6809524" cy="1695238"/>
          </a:xfrm>
          <a:prstGeom prst="rect">
            <a:avLst/>
          </a:prstGeom>
        </p:spPr>
      </p:pic>
      <p:pic>
        <p:nvPicPr>
          <p:cNvPr id="10" name="Imagen 9"/>
          <p:cNvPicPr>
            <a:picLocks noChangeAspect="1"/>
          </p:cNvPicPr>
          <p:nvPr/>
        </p:nvPicPr>
        <p:blipFill>
          <a:blip r:embed="rId8" cstate="print"/>
          <a:stretch>
            <a:fillRect/>
          </a:stretch>
        </p:blipFill>
        <p:spPr>
          <a:xfrm>
            <a:off x="874713" y="3497475"/>
            <a:ext cx="6809524" cy="1695238"/>
          </a:xfrm>
          <a:prstGeom prst="rect">
            <a:avLst/>
          </a:prstGeom>
        </p:spPr>
      </p:pic>
      <p:pic>
        <p:nvPicPr>
          <p:cNvPr id="11" name="Imagen 10"/>
          <p:cNvPicPr>
            <a:picLocks noChangeAspect="1"/>
          </p:cNvPicPr>
          <p:nvPr/>
        </p:nvPicPr>
        <p:blipFill>
          <a:blip r:embed="rId9" cstate="print"/>
          <a:stretch>
            <a:fillRect/>
          </a:stretch>
        </p:blipFill>
        <p:spPr>
          <a:xfrm>
            <a:off x="874713" y="3497475"/>
            <a:ext cx="6809524" cy="1695238"/>
          </a:xfrm>
          <a:prstGeom prst="rect">
            <a:avLst/>
          </a:prstGeom>
        </p:spPr>
      </p:pic>
      <p:pic>
        <p:nvPicPr>
          <p:cNvPr id="12" name="Imagen 11"/>
          <p:cNvPicPr>
            <a:picLocks noChangeAspect="1"/>
          </p:cNvPicPr>
          <p:nvPr/>
        </p:nvPicPr>
        <p:blipFill>
          <a:blip r:embed="rId10" cstate="print"/>
          <a:stretch>
            <a:fillRect/>
          </a:stretch>
        </p:blipFill>
        <p:spPr>
          <a:xfrm>
            <a:off x="874713" y="3497475"/>
            <a:ext cx="6809524" cy="1695238"/>
          </a:xfrm>
          <a:prstGeom prst="rect">
            <a:avLst/>
          </a:prstGeom>
        </p:spPr>
      </p:pic>
      <p:pic>
        <p:nvPicPr>
          <p:cNvPr id="13" name="Imagen 12"/>
          <p:cNvPicPr>
            <a:picLocks noChangeAspect="1"/>
          </p:cNvPicPr>
          <p:nvPr/>
        </p:nvPicPr>
        <p:blipFill>
          <a:blip r:embed="rId11" cstate="print"/>
          <a:stretch>
            <a:fillRect/>
          </a:stretch>
        </p:blipFill>
        <p:spPr>
          <a:xfrm>
            <a:off x="874713" y="3497475"/>
            <a:ext cx="6809524" cy="1695238"/>
          </a:xfrm>
          <a:prstGeom prst="rect">
            <a:avLst/>
          </a:prstGeom>
        </p:spPr>
      </p:pic>
      <p:pic>
        <p:nvPicPr>
          <p:cNvPr id="14" name="Imagen 13"/>
          <p:cNvPicPr>
            <a:picLocks noChangeAspect="1"/>
          </p:cNvPicPr>
          <p:nvPr/>
        </p:nvPicPr>
        <p:blipFill>
          <a:blip r:embed="rId12" cstate="print"/>
          <a:stretch>
            <a:fillRect/>
          </a:stretch>
        </p:blipFill>
        <p:spPr>
          <a:xfrm>
            <a:off x="874713" y="3497475"/>
            <a:ext cx="6809524" cy="1695238"/>
          </a:xfrm>
          <a:prstGeom prst="rect">
            <a:avLst/>
          </a:prstGeom>
        </p:spPr>
      </p:pic>
      <p:pic>
        <p:nvPicPr>
          <p:cNvPr id="15" name="Imagen 14"/>
          <p:cNvPicPr>
            <a:picLocks noChangeAspect="1"/>
          </p:cNvPicPr>
          <p:nvPr/>
        </p:nvPicPr>
        <p:blipFill>
          <a:blip r:embed="rId13" cstate="print"/>
          <a:stretch>
            <a:fillRect/>
          </a:stretch>
        </p:blipFill>
        <p:spPr>
          <a:xfrm>
            <a:off x="874713" y="3497475"/>
            <a:ext cx="6809524" cy="1695238"/>
          </a:xfrm>
          <a:prstGeom prst="rect">
            <a:avLst/>
          </a:prstGeom>
        </p:spPr>
      </p:pic>
      <p:pic>
        <p:nvPicPr>
          <p:cNvPr id="16" name="Imagen 15"/>
          <p:cNvPicPr>
            <a:picLocks noChangeAspect="1"/>
          </p:cNvPicPr>
          <p:nvPr/>
        </p:nvPicPr>
        <p:blipFill>
          <a:blip r:embed="rId14" cstate="print"/>
          <a:stretch>
            <a:fillRect/>
          </a:stretch>
        </p:blipFill>
        <p:spPr>
          <a:xfrm>
            <a:off x="874713" y="3497475"/>
            <a:ext cx="6809524" cy="1695238"/>
          </a:xfrm>
          <a:prstGeom prst="rect">
            <a:avLst/>
          </a:prstGeom>
        </p:spPr>
      </p:pic>
      <p:pic>
        <p:nvPicPr>
          <p:cNvPr id="17" name="Imagen 16"/>
          <p:cNvPicPr>
            <a:picLocks noChangeAspect="1"/>
          </p:cNvPicPr>
          <p:nvPr/>
        </p:nvPicPr>
        <p:blipFill>
          <a:blip r:embed="rId15" cstate="print"/>
          <a:stretch>
            <a:fillRect/>
          </a:stretch>
        </p:blipFill>
        <p:spPr>
          <a:xfrm>
            <a:off x="8364538" y="1600337"/>
            <a:ext cx="1714357" cy="2028656"/>
          </a:xfrm>
          <a:prstGeom prst="rect">
            <a:avLst/>
          </a:prstGeom>
        </p:spPr>
      </p:pic>
      <p:pic>
        <p:nvPicPr>
          <p:cNvPr id="18" name="Imagen 17"/>
          <p:cNvPicPr>
            <a:picLocks noChangeAspect="1"/>
          </p:cNvPicPr>
          <p:nvPr/>
        </p:nvPicPr>
        <p:blipFill>
          <a:blip r:embed="rId16" cstate="print"/>
          <a:stretch>
            <a:fillRect/>
          </a:stretch>
        </p:blipFill>
        <p:spPr>
          <a:xfrm>
            <a:off x="8364538" y="1609862"/>
            <a:ext cx="1711768" cy="3587581"/>
          </a:xfrm>
          <a:prstGeom prst="rect">
            <a:avLst/>
          </a:prstGeom>
        </p:spPr>
      </p:pic>
      <p:pic>
        <p:nvPicPr>
          <p:cNvPr id="19" name="Imagen 18"/>
          <p:cNvPicPr>
            <a:picLocks noChangeAspect="1"/>
          </p:cNvPicPr>
          <p:nvPr/>
        </p:nvPicPr>
        <p:blipFill>
          <a:blip r:embed="rId17" cstate="print"/>
          <a:stretch>
            <a:fillRect/>
          </a:stretch>
        </p:blipFill>
        <p:spPr>
          <a:xfrm>
            <a:off x="8364538" y="1600337"/>
            <a:ext cx="1711768" cy="5206628"/>
          </a:xfrm>
          <a:prstGeom prst="rect">
            <a:avLst/>
          </a:prstGeom>
        </p:spPr>
      </p:pic>
      <p:sp>
        <p:nvSpPr>
          <p:cNvPr id="20" name="Flecha doblada 19"/>
          <p:cNvSpPr/>
          <p:nvPr/>
        </p:nvSpPr>
        <p:spPr>
          <a:xfrm>
            <a:off x="2489200" y="1689099"/>
            <a:ext cx="5867543" cy="1895475"/>
          </a:xfrm>
          <a:prstGeom prst="bentArrow">
            <a:avLst>
              <a:gd name="adj1" fmla="val 7521"/>
              <a:gd name="adj2" fmla="val 9866"/>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1" name="Flecha doblada 20"/>
          <p:cNvSpPr/>
          <p:nvPr/>
        </p:nvSpPr>
        <p:spPr>
          <a:xfrm>
            <a:off x="3873501" y="1689099"/>
            <a:ext cx="4480654" cy="1895475"/>
          </a:xfrm>
          <a:prstGeom prst="bentArrow">
            <a:avLst>
              <a:gd name="adj1" fmla="val 7521"/>
              <a:gd name="adj2" fmla="val 9866"/>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2" name="Flecha doblada 21"/>
          <p:cNvSpPr/>
          <p:nvPr/>
        </p:nvSpPr>
        <p:spPr>
          <a:xfrm>
            <a:off x="4638845" y="1687877"/>
            <a:ext cx="3718654" cy="1895475"/>
          </a:xfrm>
          <a:prstGeom prst="bentArrow">
            <a:avLst>
              <a:gd name="adj1" fmla="val 7521"/>
              <a:gd name="adj2" fmla="val 9866"/>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3" name="Flecha doblada 22"/>
          <p:cNvSpPr/>
          <p:nvPr/>
        </p:nvSpPr>
        <p:spPr>
          <a:xfrm>
            <a:off x="6022876" y="1686421"/>
            <a:ext cx="2334353" cy="1895475"/>
          </a:xfrm>
          <a:prstGeom prst="bentArrow">
            <a:avLst>
              <a:gd name="adj1" fmla="val 7521"/>
              <a:gd name="adj2" fmla="val 9866"/>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tx1"/>
              </a:solidFill>
            </a:endParaRPr>
          </a:p>
        </p:txBody>
      </p:sp>
      <p:sp>
        <p:nvSpPr>
          <p:cNvPr id="24" name="Multiplicar 23"/>
          <p:cNvSpPr/>
          <p:nvPr/>
        </p:nvSpPr>
        <p:spPr>
          <a:xfrm>
            <a:off x="10099218" y="1705391"/>
            <a:ext cx="419028" cy="46518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5" name="Más 24"/>
          <p:cNvSpPr/>
          <p:nvPr/>
        </p:nvSpPr>
        <p:spPr>
          <a:xfrm>
            <a:off x="7830050" y="2074034"/>
            <a:ext cx="407623" cy="407623"/>
          </a:xfrm>
          <a:prstGeom prst="mathPlu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AR"/>
          </a:p>
        </p:txBody>
      </p:sp>
      <p:pic>
        <p:nvPicPr>
          <p:cNvPr id="26" name="Picture 2" descr="http://slowchessleague.org/wp-content/uploads/2015/01/Check-Mark.jpg"/>
          <p:cNvPicPr>
            <a:picLocks noChangeAspect="1" noChangeArrowheads="1"/>
          </p:cNvPicPr>
          <p:nvPr/>
        </p:nvPicPr>
        <p:blipFill>
          <a:blip r:embed="rId18" cstate="print">
            <a:extLst>
              <a:ext uri="{28A0092B-C50C-407E-A947-70E740481C1C}">
                <a14:useLocalDpi xmlns:a14="http://schemas.microsoft.com/office/drawing/2010/main" xmlns="" val="0"/>
              </a:ext>
            </a:extLst>
          </a:blip>
          <a:srcRect/>
          <a:stretch>
            <a:fillRect/>
          </a:stretch>
        </p:blipFill>
        <p:spPr bwMode="auto">
          <a:xfrm>
            <a:off x="10160395" y="2222073"/>
            <a:ext cx="380411" cy="351242"/>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CuadroTexto 26"/>
          <p:cNvSpPr txBox="1"/>
          <p:nvPr/>
        </p:nvSpPr>
        <p:spPr>
          <a:xfrm>
            <a:off x="10464801" y="1763169"/>
            <a:ext cx="689612" cy="369332"/>
          </a:xfrm>
          <a:prstGeom prst="rect">
            <a:avLst/>
          </a:prstGeom>
          <a:noFill/>
        </p:spPr>
        <p:txBody>
          <a:bodyPr wrap="none" rtlCol="0">
            <a:spAutoFit/>
          </a:bodyPr>
          <a:lstStyle/>
          <a:p>
            <a:r>
              <a:rPr lang="es-ES" dirty="0" smtClean="0"/>
              <a:t>Fallo</a:t>
            </a:r>
            <a:endParaRPr lang="es-AR" dirty="0"/>
          </a:p>
        </p:txBody>
      </p:sp>
      <p:sp>
        <p:nvSpPr>
          <p:cNvPr id="28" name="CuadroTexto 27"/>
          <p:cNvSpPr txBox="1"/>
          <p:nvPr/>
        </p:nvSpPr>
        <p:spPr>
          <a:xfrm>
            <a:off x="10486572" y="2263912"/>
            <a:ext cx="713657" cy="369332"/>
          </a:xfrm>
          <a:prstGeom prst="rect">
            <a:avLst/>
          </a:prstGeom>
          <a:noFill/>
        </p:spPr>
        <p:txBody>
          <a:bodyPr wrap="none" rtlCol="0">
            <a:spAutoFit/>
          </a:bodyPr>
          <a:lstStyle/>
          <a:p>
            <a:r>
              <a:rPr lang="es-ES" dirty="0"/>
              <a:t>É</a:t>
            </a:r>
            <a:r>
              <a:rPr lang="es-ES" dirty="0" smtClean="0"/>
              <a:t>xito</a:t>
            </a:r>
            <a:endParaRPr lang="es-AR" dirty="0"/>
          </a:p>
        </p:txBody>
      </p:sp>
      <p:sp>
        <p:nvSpPr>
          <p:cNvPr id="29" name="CuadroTexto 28"/>
          <p:cNvSpPr txBox="1"/>
          <p:nvPr/>
        </p:nvSpPr>
        <p:spPr>
          <a:xfrm>
            <a:off x="6188942" y="2423886"/>
            <a:ext cx="2175596" cy="369332"/>
          </a:xfrm>
          <a:prstGeom prst="rect">
            <a:avLst/>
          </a:prstGeom>
          <a:noFill/>
        </p:spPr>
        <p:txBody>
          <a:bodyPr wrap="none" rtlCol="0">
            <a:spAutoFit/>
          </a:bodyPr>
          <a:lstStyle/>
          <a:p>
            <a:r>
              <a:rPr lang="es-ES" dirty="0" smtClean="0"/>
              <a:t>Guardar resultados</a:t>
            </a:r>
            <a:endParaRPr lang="es-AR" dirty="0"/>
          </a:p>
        </p:txBody>
      </p:sp>
      <p:sp>
        <p:nvSpPr>
          <p:cNvPr id="30" name="CuadroTexto 29"/>
          <p:cNvSpPr txBox="1"/>
          <p:nvPr/>
        </p:nvSpPr>
        <p:spPr>
          <a:xfrm>
            <a:off x="2190254" y="3070781"/>
            <a:ext cx="2167581" cy="369332"/>
          </a:xfrm>
          <a:prstGeom prst="rect">
            <a:avLst/>
          </a:prstGeom>
          <a:noFill/>
        </p:spPr>
        <p:txBody>
          <a:bodyPr wrap="none" rtlCol="0">
            <a:spAutoFit/>
          </a:bodyPr>
          <a:lstStyle/>
          <a:p>
            <a:r>
              <a:rPr lang="es-ES" dirty="0" smtClean="0"/>
              <a:t>Calcular resultados</a:t>
            </a:r>
            <a:endParaRPr lang="es-AR" dirty="0"/>
          </a:p>
        </p:txBody>
      </p:sp>
      <p:sp>
        <p:nvSpPr>
          <p:cNvPr id="31" name="CuadroTexto 30"/>
          <p:cNvSpPr txBox="1"/>
          <p:nvPr/>
        </p:nvSpPr>
        <p:spPr>
          <a:xfrm>
            <a:off x="4432712" y="3059668"/>
            <a:ext cx="2167581" cy="369332"/>
          </a:xfrm>
          <a:prstGeom prst="rect">
            <a:avLst/>
          </a:prstGeom>
          <a:noFill/>
        </p:spPr>
        <p:txBody>
          <a:bodyPr wrap="none" rtlCol="0">
            <a:spAutoFit/>
          </a:bodyPr>
          <a:lstStyle/>
          <a:p>
            <a:r>
              <a:rPr lang="es-ES" dirty="0" smtClean="0"/>
              <a:t>Calcular resultados</a:t>
            </a:r>
            <a:endParaRPr lang="es-AR" dirty="0"/>
          </a:p>
        </p:txBody>
      </p:sp>
      <p:sp>
        <p:nvSpPr>
          <p:cNvPr id="32" name="CuadroTexto 31"/>
          <p:cNvSpPr txBox="1"/>
          <p:nvPr/>
        </p:nvSpPr>
        <p:spPr>
          <a:xfrm>
            <a:off x="4490947" y="2159227"/>
            <a:ext cx="2989922" cy="646331"/>
          </a:xfrm>
          <a:prstGeom prst="rect">
            <a:avLst/>
          </a:prstGeom>
          <a:noFill/>
        </p:spPr>
        <p:txBody>
          <a:bodyPr wrap="none" rtlCol="0">
            <a:spAutoFit/>
          </a:bodyPr>
          <a:lstStyle/>
          <a:p>
            <a:pPr algn="ctr"/>
            <a:r>
              <a:rPr lang="es-ES" dirty="0" smtClean="0"/>
              <a:t>Leer resultados de la caché </a:t>
            </a:r>
          </a:p>
          <a:p>
            <a:pPr algn="ctr"/>
            <a:r>
              <a:rPr lang="es-ES" dirty="0" smtClean="0"/>
              <a:t>sin necesidad de calcular</a:t>
            </a:r>
            <a:endParaRPr lang="es-AR" dirty="0"/>
          </a:p>
        </p:txBody>
      </p:sp>
      <p:sp>
        <p:nvSpPr>
          <p:cNvPr id="33" name="CuadroTexto 32"/>
          <p:cNvSpPr txBox="1"/>
          <p:nvPr/>
        </p:nvSpPr>
        <p:spPr>
          <a:xfrm>
            <a:off x="5695455" y="1520825"/>
            <a:ext cx="2039341" cy="369332"/>
          </a:xfrm>
          <a:prstGeom prst="rect">
            <a:avLst/>
          </a:prstGeom>
          <a:noFill/>
        </p:spPr>
        <p:txBody>
          <a:bodyPr wrap="none" rtlCol="0">
            <a:spAutoFit/>
          </a:bodyPr>
          <a:lstStyle/>
          <a:p>
            <a:r>
              <a:rPr lang="es-ES" dirty="0" smtClean="0"/>
              <a:t>Buscar en la caché</a:t>
            </a:r>
            <a:endParaRPr lang="es-AR" dirty="0"/>
          </a:p>
        </p:txBody>
      </p:sp>
      <p:sp>
        <p:nvSpPr>
          <p:cNvPr id="34" name="Flecha doblada 33"/>
          <p:cNvSpPr/>
          <p:nvPr/>
        </p:nvSpPr>
        <p:spPr>
          <a:xfrm rot="16200000" flipH="1">
            <a:off x="5442791" y="522582"/>
            <a:ext cx="1630044" cy="4213454"/>
          </a:xfrm>
          <a:prstGeom prst="bentArrow">
            <a:avLst>
              <a:gd name="adj1" fmla="val 7521"/>
              <a:gd name="adj2" fmla="val 9866"/>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3" name="Rectángulo 2"/>
          <p:cNvSpPr/>
          <p:nvPr/>
        </p:nvSpPr>
        <p:spPr>
          <a:xfrm>
            <a:off x="8597347" y="1540564"/>
            <a:ext cx="1401417" cy="1391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CuadroTexto 1"/>
          <p:cNvSpPr txBox="1"/>
          <p:nvPr/>
        </p:nvSpPr>
        <p:spPr>
          <a:xfrm>
            <a:off x="8666923" y="1461050"/>
            <a:ext cx="755373" cy="307777"/>
          </a:xfrm>
          <a:prstGeom prst="rect">
            <a:avLst/>
          </a:prstGeom>
          <a:noFill/>
        </p:spPr>
        <p:txBody>
          <a:bodyPr wrap="square" rtlCol="0">
            <a:spAutoFit/>
          </a:bodyPr>
          <a:lstStyle/>
          <a:p>
            <a:r>
              <a:rPr lang="es-ES" sz="1400" dirty="0" smtClean="0"/>
              <a:t>Clave</a:t>
            </a:r>
            <a:endParaRPr lang="es-AR" sz="1400" dirty="0"/>
          </a:p>
        </p:txBody>
      </p:sp>
      <p:sp>
        <p:nvSpPr>
          <p:cNvPr id="35" name="CuadroTexto 34"/>
          <p:cNvSpPr txBox="1"/>
          <p:nvPr/>
        </p:nvSpPr>
        <p:spPr>
          <a:xfrm>
            <a:off x="9475305" y="1464363"/>
            <a:ext cx="755373" cy="307777"/>
          </a:xfrm>
          <a:prstGeom prst="rect">
            <a:avLst/>
          </a:prstGeom>
          <a:noFill/>
        </p:spPr>
        <p:txBody>
          <a:bodyPr wrap="square" rtlCol="0">
            <a:spAutoFit/>
          </a:bodyPr>
          <a:lstStyle/>
          <a:p>
            <a:r>
              <a:rPr lang="es-ES" sz="1400" dirty="0" smtClean="0"/>
              <a:t>Valor</a:t>
            </a:r>
          </a:p>
        </p:txBody>
      </p:sp>
    </p:spTree>
    <p:extLst>
      <p:ext uri="{BB962C8B-B14F-4D97-AF65-F5344CB8AC3E}">
        <p14:creationId xmlns:p14="http://schemas.microsoft.com/office/powerpoint/2010/main" xmlns="" val="183277266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3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4"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2"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grpId="2"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3" nodeType="clickEffect">
                                  <p:stCondLst>
                                    <p:cond delay="0"/>
                                  </p:stCondLst>
                                  <p:childTnLst>
                                    <p:set>
                                      <p:cBhvr>
                                        <p:cTn id="74" dur="1" fill="hold">
                                          <p:stCondLst>
                                            <p:cond delay="0"/>
                                          </p:stCondLst>
                                        </p:cTn>
                                        <p:tgtEl>
                                          <p:spTgt spid="24"/>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2"/>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0"/>
                                        </p:tgtEl>
                                        <p:attrNameLst>
                                          <p:attrName>style.visibility</p:attrName>
                                        </p:attrNameLst>
                                      </p:cBhvr>
                                      <p:to>
                                        <p:strVal val="visible"/>
                                      </p:to>
                                    </p:set>
                                  </p:childTnLst>
                                </p:cTn>
                              </p:par>
                              <p:par>
                                <p:cTn id="79" presetID="1" presetClass="exit" presetSubtype="0" fill="hold" grpId="3" nodeType="withEffect">
                                  <p:stCondLst>
                                    <p:cond delay="0"/>
                                  </p:stCondLst>
                                  <p:childTnLst>
                                    <p:set>
                                      <p:cBhvr>
                                        <p:cTn id="80" dur="1" fill="hold">
                                          <p:stCondLst>
                                            <p:cond delay="0"/>
                                          </p:stCondLst>
                                        </p:cTn>
                                        <p:tgtEl>
                                          <p:spTgt spid="27"/>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par>
                                <p:cTn id="83" presetID="1" presetClass="exit" presetSubtype="0" fill="hold" grpId="5" nodeType="withEffect">
                                  <p:stCondLst>
                                    <p:cond delay="0"/>
                                  </p:stCondLst>
                                  <p:childTnLst>
                                    <p:set>
                                      <p:cBhvr>
                                        <p:cTn id="84" dur="1" fill="hold">
                                          <p:stCondLst>
                                            <p:cond delay="0"/>
                                          </p:stCondLst>
                                        </p:cTn>
                                        <p:tgtEl>
                                          <p:spTgt spid="33"/>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2" nodeType="clickEffect">
                                  <p:stCondLst>
                                    <p:cond delay="0"/>
                                  </p:stCondLst>
                                  <p:childTnLst>
                                    <p:set>
                                      <p:cBhvr>
                                        <p:cTn id="88" dur="1" fill="hold">
                                          <p:stCondLst>
                                            <p:cond delay="0"/>
                                          </p:stCondLst>
                                        </p:cTn>
                                        <p:tgtEl>
                                          <p:spTgt spid="2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3"/>
                                        </p:tgtEl>
                                        <p:attrNameLst>
                                          <p:attrName>style.visibility</p:attrName>
                                        </p:attrNameLst>
                                      </p:cBhvr>
                                      <p:to>
                                        <p:strVal val="visible"/>
                                      </p:to>
                                    </p:set>
                                  </p:childTnLst>
                                </p:cTn>
                              </p:par>
                              <p:par>
                                <p:cTn id="91" presetID="1" presetClass="exit" presetSubtype="0" fill="hold" grpId="1" nodeType="withEffect">
                                  <p:stCondLst>
                                    <p:cond delay="0"/>
                                  </p:stCondLst>
                                  <p:childTnLst>
                                    <p:set>
                                      <p:cBhvr>
                                        <p:cTn id="92" dur="1" fill="hold">
                                          <p:stCondLst>
                                            <p:cond delay="0"/>
                                          </p:stCondLst>
                                        </p:cTn>
                                        <p:tgtEl>
                                          <p:spTgt spid="31"/>
                                        </p:tgtEl>
                                        <p:attrNameLst>
                                          <p:attrName>style.visibility</p:attrName>
                                        </p:attrNameLst>
                                      </p:cBhvr>
                                      <p:to>
                                        <p:strVal val="hidden"/>
                                      </p:to>
                                    </p:set>
                                  </p:childTnLst>
                                </p:cTn>
                              </p:par>
                              <p:par>
                                <p:cTn id="93" presetID="1" presetClass="entr" presetSubtype="0" fill="hold" grpId="2" nodeType="with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3" nodeType="clickEffect">
                                  <p:stCondLst>
                                    <p:cond delay="0"/>
                                  </p:stCondLst>
                                  <p:childTnLst>
                                    <p:set>
                                      <p:cBhvr>
                                        <p:cTn id="102" dur="1" fill="hold">
                                          <p:stCondLst>
                                            <p:cond delay="0"/>
                                          </p:stCondLst>
                                        </p:cTn>
                                        <p:tgtEl>
                                          <p:spTgt spid="25"/>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23"/>
                                        </p:tgtEl>
                                        <p:attrNameLst>
                                          <p:attrName>style.visibility</p:attrName>
                                        </p:attrNameLst>
                                      </p:cBhvr>
                                      <p:to>
                                        <p:strVal val="hidden"/>
                                      </p:to>
                                    </p:set>
                                  </p:childTnLst>
                                </p:cTn>
                              </p:par>
                              <p:par>
                                <p:cTn id="105" presetID="1" presetClass="exit" presetSubtype="0" fill="hold" grpId="3" nodeType="withEffect">
                                  <p:stCondLst>
                                    <p:cond delay="0"/>
                                  </p:stCondLst>
                                  <p:childTnLst>
                                    <p:set>
                                      <p:cBhvr>
                                        <p:cTn id="106" dur="1" fill="hold">
                                          <p:stCondLst>
                                            <p:cond delay="0"/>
                                          </p:stCondLst>
                                        </p:cTn>
                                        <p:tgtEl>
                                          <p:spTgt spid="29"/>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2" nodeType="clickEffect">
                                  <p:stCondLst>
                                    <p:cond delay="0"/>
                                  </p:stCondLst>
                                  <p:childTnLst>
                                    <p:set>
                                      <p:cBhvr>
                                        <p:cTn id="122" dur="1" fill="hold">
                                          <p:stCondLst>
                                            <p:cond delay="0"/>
                                          </p:stCondLst>
                                        </p:cTn>
                                        <p:tgtEl>
                                          <p:spTgt spid="20"/>
                                        </p:tgtEl>
                                        <p:attrNameLst>
                                          <p:attrName>style.visibility</p:attrName>
                                        </p:attrNameLst>
                                      </p:cBhvr>
                                      <p:to>
                                        <p:strVal val="visible"/>
                                      </p:to>
                                    </p:set>
                                  </p:childTnLst>
                                </p:cTn>
                              </p:par>
                              <p:par>
                                <p:cTn id="123" presetID="1" presetClass="entr" presetSubtype="0" fill="hold" grpId="2" nodeType="withEffect">
                                  <p:stCondLst>
                                    <p:cond delay="0"/>
                                  </p:stCondLst>
                                  <p:childTnLst>
                                    <p:set>
                                      <p:cBhvr>
                                        <p:cTn id="124" dur="1" fill="hold">
                                          <p:stCondLst>
                                            <p:cond delay="0"/>
                                          </p:stCondLst>
                                        </p:cTn>
                                        <p:tgtEl>
                                          <p:spTgt spid="33"/>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2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3" nodeType="clickEffect">
                                  <p:stCondLst>
                                    <p:cond delay="0"/>
                                  </p:stCondLst>
                                  <p:childTnLst>
                                    <p:set>
                                      <p:cBhvr>
                                        <p:cTn id="134" dur="1" fill="hold">
                                          <p:stCondLst>
                                            <p:cond delay="0"/>
                                          </p:stCondLst>
                                        </p:cTn>
                                        <p:tgtEl>
                                          <p:spTgt spid="20"/>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26"/>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28"/>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32"/>
                                        </p:tgtEl>
                                        <p:attrNameLst>
                                          <p:attrName>style.visibility</p:attrName>
                                        </p:attrNameLst>
                                      </p:cBhvr>
                                      <p:to>
                                        <p:strVal val="visible"/>
                                      </p:to>
                                    </p:set>
                                  </p:childTnLst>
                                </p:cTn>
                              </p:par>
                              <p:par>
                                <p:cTn id="141" presetID="1" presetClass="exit" presetSubtype="0" fill="hold" grpId="3" nodeType="withEffect">
                                  <p:stCondLst>
                                    <p:cond delay="0"/>
                                  </p:stCondLst>
                                  <p:childTnLst>
                                    <p:set>
                                      <p:cBhvr>
                                        <p:cTn id="142" dur="1" fill="hold">
                                          <p:stCondLst>
                                            <p:cond delay="0"/>
                                          </p:stCondLst>
                                        </p:cTn>
                                        <p:tgtEl>
                                          <p:spTgt spid="33"/>
                                        </p:tgtEl>
                                        <p:attrNameLst>
                                          <p:attrName>style.visibility</p:attrName>
                                        </p:attrNameLst>
                                      </p:cBhvr>
                                      <p:to>
                                        <p:strVal val="hidden"/>
                                      </p:to>
                                    </p:set>
                                  </p:childTnLst>
                                </p:cTn>
                              </p:par>
                              <p:par>
                                <p:cTn id="143" presetID="1" presetClass="entr" presetSubtype="0" fill="hold" grpId="0" nodeType="withEffect">
                                  <p:stCondLst>
                                    <p:cond delay="0"/>
                                  </p:stCondLst>
                                  <p:childTnLst>
                                    <p:set>
                                      <p:cBhvr>
                                        <p:cTn id="144" dur="1" fill="hold">
                                          <p:stCondLst>
                                            <p:cond delay="0"/>
                                          </p:stCondLst>
                                        </p:cTn>
                                        <p:tgtEl>
                                          <p:spTgt spid="34"/>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14"/>
                                        </p:tgtEl>
                                        <p:attrNameLst>
                                          <p:attrName>style.visibility</p:attrName>
                                        </p:attrNameLst>
                                      </p:cBhvr>
                                      <p:to>
                                        <p:strVal val="visible"/>
                                      </p:to>
                                    </p:set>
                                  </p:childTnLst>
                                </p:cTn>
                              </p:par>
                            </p:childTnLst>
                          </p:cTn>
                        </p:par>
                        <p:par>
                          <p:cTn id="149" fill="hold">
                            <p:stCondLst>
                              <p:cond delay="0"/>
                            </p:stCondLst>
                            <p:childTnLst>
                              <p:par>
                                <p:cTn id="150" presetID="1" presetClass="exit" presetSubtype="0" fill="hold" grpId="1" nodeType="afterEffect">
                                  <p:stCondLst>
                                    <p:cond delay="0"/>
                                  </p:stCondLst>
                                  <p:childTnLst>
                                    <p:set>
                                      <p:cBhvr>
                                        <p:cTn id="151" dur="1" fill="hold">
                                          <p:stCondLst>
                                            <p:cond delay="0"/>
                                          </p:stCondLst>
                                        </p:cTn>
                                        <p:tgtEl>
                                          <p:spTgt spid="32"/>
                                        </p:tgtEl>
                                        <p:attrNameLst>
                                          <p:attrName>style.visibility</p:attrName>
                                        </p:attrNameLst>
                                      </p:cBhvr>
                                      <p:to>
                                        <p:strVal val="hidden"/>
                                      </p:to>
                                    </p:set>
                                  </p:childTnLst>
                                </p:cTn>
                              </p:par>
                              <p:par>
                                <p:cTn id="152" presetID="1" presetClass="exit" presetSubtype="0" fill="hold" grpId="1" nodeType="withEffect">
                                  <p:stCondLst>
                                    <p:cond delay="0"/>
                                  </p:stCondLst>
                                  <p:childTnLst>
                                    <p:set>
                                      <p:cBhvr>
                                        <p:cTn id="153" dur="1" fill="hold">
                                          <p:stCondLst>
                                            <p:cond delay="0"/>
                                          </p:stCondLst>
                                        </p:cTn>
                                        <p:tgtEl>
                                          <p:spTgt spid="34"/>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2" nodeType="clickEffect">
                                  <p:stCondLst>
                                    <p:cond delay="0"/>
                                  </p:stCondLst>
                                  <p:childTnLst>
                                    <p:set>
                                      <p:cBhvr>
                                        <p:cTn id="157" dur="1" fill="hold">
                                          <p:stCondLst>
                                            <p:cond delay="0"/>
                                          </p:stCondLst>
                                        </p:cTn>
                                        <p:tgtEl>
                                          <p:spTgt spid="22"/>
                                        </p:tgtEl>
                                        <p:attrNameLst>
                                          <p:attrName>style.visibility</p:attrName>
                                        </p:attrNameLst>
                                      </p:cBhvr>
                                      <p:to>
                                        <p:strVal val="visible"/>
                                      </p:to>
                                    </p:set>
                                  </p:childTnLst>
                                </p:cTn>
                              </p:par>
                              <p:par>
                                <p:cTn id="158" presetID="1" presetClass="entr" presetSubtype="0" fill="hold" grpId="6" nodeType="withEffect">
                                  <p:stCondLst>
                                    <p:cond delay="0"/>
                                  </p:stCondLst>
                                  <p:childTnLst>
                                    <p:set>
                                      <p:cBhvr>
                                        <p:cTn id="159" dur="1" fill="hold">
                                          <p:stCondLst>
                                            <p:cond delay="0"/>
                                          </p:stCondLst>
                                        </p:cTn>
                                        <p:tgtEl>
                                          <p:spTgt spid="33"/>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4" nodeType="clickEffect">
                                  <p:stCondLst>
                                    <p:cond delay="0"/>
                                  </p:stCondLst>
                                  <p:childTnLst>
                                    <p:set>
                                      <p:cBhvr>
                                        <p:cTn id="163" dur="1" fill="hold">
                                          <p:stCondLst>
                                            <p:cond delay="0"/>
                                          </p:stCondLst>
                                        </p:cTn>
                                        <p:tgtEl>
                                          <p:spTgt spid="24"/>
                                        </p:tgtEl>
                                        <p:attrNameLst>
                                          <p:attrName>style.visibility</p:attrName>
                                        </p:attrNameLst>
                                      </p:cBhvr>
                                      <p:to>
                                        <p:strVal val="visible"/>
                                      </p:to>
                                    </p:set>
                                  </p:childTnLst>
                                </p:cTn>
                              </p:par>
                              <p:par>
                                <p:cTn id="164" presetID="1" presetClass="entr" presetSubtype="0" fill="hold" grpId="4" nodeType="withEffect">
                                  <p:stCondLst>
                                    <p:cond delay="0"/>
                                  </p:stCondLst>
                                  <p:childTnLst>
                                    <p:set>
                                      <p:cBhvr>
                                        <p:cTn id="165" dur="1" fill="hold">
                                          <p:stCondLst>
                                            <p:cond delay="0"/>
                                          </p:stCondLst>
                                        </p:cTn>
                                        <p:tgtEl>
                                          <p:spTgt spid="27"/>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5" nodeType="clickEffect">
                                  <p:stCondLst>
                                    <p:cond delay="0"/>
                                  </p:stCondLst>
                                  <p:childTnLst>
                                    <p:set>
                                      <p:cBhvr>
                                        <p:cTn id="169" dur="1" fill="hold">
                                          <p:stCondLst>
                                            <p:cond delay="0"/>
                                          </p:stCondLst>
                                        </p:cTn>
                                        <p:tgtEl>
                                          <p:spTgt spid="24"/>
                                        </p:tgtEl>
                                        <p:attrNameLst>
                                          <p:attrName>style.visibility</p:attrName>
                                        </p:attrNameLst>
                                      </p:cBhvr>
                                      <p:to>
                                        <p:strVal val="hidden"/>
                                      </p:to>
                                    </p:set>
                                  </p:childTnLst>
                                </p:cTn>
                              </p:par>
                              <p:par>
                                <p:cTn id="170" presetID="1" presetClass="exit" presetSubtype="0" fill="hold" grpId="3" nodeType="withEffect">
                                  <p:stCondLst>
                                    <p:cond delay="0"/>
                                  </p:stCondLst>
                                  <p:childTnLst>
                                    <p:set>
                                      <p:cBhvr>
                                        <p:cTn id="171" dur="1" fill="hold">
                                          <p:stCondLst>
                                            <p:cond delay="0"/>
                                          </p:stCondLst>
                                        </p:cTn>
                                        <p:tgtEl>
                                          <p:spTgt spid="22"/>
                                        </p:tgtEl>
                                        <p:attrNameLst>
                                          <p:attrName>style.visibility</p:attrName>
                                        </p:attrNameLst>
                                      </p:cBhvr>
                                      <p:to>
                                        <p:strVal val="hidden"/>
                                      </p:to>
                                    </p:set>
                                  </p:childTnLst>
                                </p:cTn>
                              </p:par>
                              <p:par>
                                <p:cTn id="172" presetID="1" presetClass="entr" presetSubtype="0" fill="hold" nodeType="withEffect">
                                  <p:stCondLst>
                                    <p:cond delay="0"/>
                                  </p:stCondLst>
                                  <p:childTnLst>
                                    <p:set>
                                      <p:cBhvr>
                                        <p:cTn id="173" dur="1" fill="hold">
                                          <p:stCondLst>
                                            <p:cond delay="0"/>
                                          </p:stCondLst>
                                        </p:cTn>
                                        <p:tgtEl>
                                          <p:spTgt spid="15"/>
                                        </p:tgtEl>
                                        <p:attrNameLst>
                                          <p:attrName>style.visibility</p:attrName>
                                        </p:attrNameLst>
                                      </p:cBhvr>
                                      <p:to>
                                        <p:strVal val="visible"/>
                                      </p:to>
                                    </p:set>
                                  </p:childTnLst>
                                </p:cTn>
                              </p:par>
                              <p:par>
                                <p:cTn id="174" presetID="1" presetClass="exit" presetSubtype="0" fill="hold" grpId="5" nodeType="withEffect">
                                  <p:stCondLst>
                                    <p:cond delay="0"/>
                                  </p:stCondLst>
                                  <p:childTnLst>
                                    <p:set>
                                      <p:cBhvr>
                                        <p:cTn id="175" dur="1" fill="hold">
                                          <p:stCondLst>
                                            <p:cond delay="0"/>
                                          </p:stCondLst>
                                        </p:cTn>
                                        <p:tgtEl>
                                          <p:spTgt spid="27"/>
                                        </p:tgtEl>
                                        <p:attrNameLst>
                                          <p:attrName>style.visibility</p:attrName>
                                        </p:attrNameLst>
                                      </p:cBhvr>
                                      <p:to>
                                        <p:strVal val="hidden"/>
                                      </p:to>
                                    </p:set>
                                  </p:childTnLst>
                                </p:cTn>
                              </p:par>
                              <p:par>
                                <p:cTn id="176" presetID="1" presetClass="entr" presetSubtype="0" fill="hold" grpId="2" nodeType="withEffect">
                                  <p:stCondLst>
                                    <p:cond delay="0"/>
                                  </p:stCondLst>
                                  <p:childTnLst>
                                    <p:set>
                                      <p:cBhvr>
                                        <p:cTn id="177" dur="1" fill="hold">
                                          <p:stCondLst>
                                            <p:cond delay="0"/>
                                          </p:stCondLst>
                                        </p:cTn>
                                        <p:tgtEl>
                                          <p:spTgt spid="31"/>
                                        </p:tgtEl>
                                        <p:attrNameLst>
                                          <p:attrName>style.visibility</p:attrName>
                                        </p:attrNameLst>
                                      </p:cBhvr>
                                      <p:to>
                                        <p:strVal val="visible"/>
                                      </p:to>
                                    </p:set>
                                  </p:childTnLst>
                                </p:cTn>
                              </p:par>
                              <p:par>
                                <p:cTn id="178" presetID="1" presetClass="exit" presetSubtype="0" fill="hold" grpId="7" nodeType="withEffect">
                                  <p:stCondLst>
                                    <p:cond delay="0"/>
                                  </p:stCondLst>
                                  <p:childTnLst>
                                    <p:set>
                                      <p:cBhvr>
                                        <p:cTn id="179" dur="1" fill="hold">
                                          <p:stCondLst>
                                            <p:cond delay="0"/>
                                          </p:stCondLst>
                                        </p:cTn>
                                        <p:tgtEl>
                                          <p:spTgt spid="33"/>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4" nodeType="clickEffect">
                                  <p:stCondLst>
                                    <p:cond delay="0"/>
                                  </p:stCondLst>
                                  <p:childTnLst>
                                    <p:set>
                                      <p:cBhvr>
                                        <p:cTn id="183" dur="1" fill="hold">
                                          <p:stCondLst>
                                            <p:cond delay="0"/>
                                          </p:stCondLst>
                                        </p:cTn>
                                        <p:tgtEl>
                                          <p:spTgt spid="25"/>
                                        </p:tgtEl>
                                        <p:attrNameLst>
                                          <p:attrName>style.visibility</p:attrName>
                                        </p:attrNameLst>
                                      </p:cBhvr>
                                      <p:to>
                                        <p:strVal val="visible"/>
                                      </p:to>
                                    </p:set>
                                  </p:childTnLst>
                                </p:cTn>
                              </p:par>
                              <p:par>
                                <p:cTn id="184" presetID="1" presetClass="entr" presetSubtype="0" fill="hold" grpId="2" nodeType="withEffect">
                                  <p:stCondLst>
                                    <p:cond delay="0"/>
                                  </p:stCondLst>
                                  <p:childTnLst>
                                    <p:set>
                                      <p:cBhvr>
                                        <p:cTn id="185" dur="1" fill="hold">
                                          <p:stCondLst>
                                            <p:cond delay="0"/>
                                          </p:stCondLst>
                                        </p:cTn>
                                        <p:tgtEl>
                                          <p:spTgt spid="23"/>
                                        </p:tgtEl>
                                        <p:attrNameLst>
                                          <p:attrName>style.visibility</p:attrName>
                                        </p:attrNameLst>
                                      </p:cBhvr>
                                      <p:to>
                                        <p:strVal val="visible"/>
                                      </p:to>
                                    </p:set>
                                  </p:childTnLst>
                                </p:cTn>
                              </p:par>
                              <p:par>
                                <p:cTn id="186" presetID="1" presetClass="exit" presetSubtype="0" fill="hold" grpId="3" nodeType="withEffect">
                                  <p:stCondLst>
                                    <p:cond delay="0"/>
                                  </p:stCondLst>
                                  <p:childTnLst>
                                    <p:set>
                                      <p:cBhvr>
                                        <p:cTn id="187" dur="1" fill="hold">
                                          <p:stCondLst>
                                            <p:cond delay="0"/>
                                          </p:stCondLst>
                                        </p:cTn>
                                        <p:tgtEl>
                                          <p:spTgt spid="31"/>
                                        </p:tgtEl>
                                        <p:attrNameLst>
                                          <p:attrName>style.visibility</p:attrName>
                                        </p:attrNameLst>
                                      </p:cBhvr>
                                      <p:to>
                                        <p:strVal val="hidden"/>
                                      </p:to>
                                    </p:set>
                                  </p:childTnLst>
                                </p:cTn>
                              </p:par>
                              <p:par>
                                <p:cTn id="188" presetID="1" presetClass="entr" presetSubtype="0" fill="hold" grpId="4" nodeType="withEffect">
                                  <p:stCondLst>
                                    <p:cond delay="0"/>
                                  </p:stCondLst>
                                  <p:childTnLst>
                                    <p:set>
                                      <p:cBhvr>
                                        <p:cTn id="189" dur="1" fill="hold">
                                          <p:stCondLst>
                                            <p:cond delay="0"/>
                                          </p:stCondLst>
                                        </p:cTn>
                                        <p:tgtEl>
                                          <p:spTgt spid="29"/>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nodeType="clickEffect">
                                  <p:stCondLst>
                                    <p:cond delay="0"/>
                                  </p:stCondLst>
                                  <p:childTnLst>
                                    <p:set>
                                      <p:cBhvr>
                                        <p:cTn id="193" dur="1" fill="hold">
                                          <p:stCondLst>
                                            <p:cond delay="0"/>
                                          </p:stCondLst>
                                        </p:cTn>
                                        <p:tgtEl>
                                          <p:spTgt spid="19"/>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presetID="1" presetClass="exit" presetSubtype="0" fill="hold" grpId="5" nodeType="clickEffect">
                                  <p:stCondLst>
                                    <p:cond delay="0"/>
                                  </p:stCondLst>
                                  <p:childTnLst>
                                    <p:set>
                                      <p:cBhvr>
                                        <p:cTn id="197" dur="1" fill="hold">
                                          <p:stCondLst>
                                            <p:cond delay="0"/>
                                          </p:stCondLst>
                                        </p:cTn>
                                        <p:tgtEl>
                                          <p:spTgt spid="25"/>
                                        </p:tgtEl>
                                        <p:attrNameLst>
                                          <p:attrName>style.visibility</p:attrName>
                                        </p:attrNameLst>
                                      </p:cBhvr>
                                      <p:to>
                                        <p:strVal val="hidden"/>
                                      </p:to>
                                    </p:set>
                                  </p:childTnLst>
                                </p:cTn>
                              </p:par>
                              <p:par>
                                <p:cTn id="198" presetID="1" presetClass="exit" presetSubtype="0" fill="hold" grpId="5" nodeType="withEffect">
                                  <p:stCondLst>
                                    <p:cond delay="0"/>
                                  </p:stCondLst>
                                  <p:childTnLst>
                                    <p:set>
                                      <p:cBhvr>
                                        <p:cTn id="199" dur="1" fill="hold">
                                          <p:stCondLst>
                                            <p:cond delay="0"/>
                                          </p:stCondLst>
                                        </p:cTn>
                                        <p:tgtEl>
                                          <p:spTgt spid="29"/>
                                        </p:tgtEl>
                                        <p:attrNameLst>
                                          <p:attrName>style.visibility</p:attrName>
                                        </p:attrNameLst>
                                      </p:cBhvr>
                                      <p:to>
                                        <p:strVal val="hidden"/>
                                      </p:to>
                                    </p:set>
                                  </p:childTnLst>
                                </p:cTn>
                              </p:par>
                              <p:par>
                                <p:cTn id="200" presetID="1" presetClass="exit" presetSubtype="0" fill="hold" grpId="3" nodeType="withEffect">
                                  <p:stCondLst>
                                    <p:cond delay="0"/>
                                  </p:stCondLst>
                                  <p:childTnLst>
                                    <p:set>
                                      <p:cBhvr>
                                        <p:cTn id="201" dur="1" fill="hold">
                                          <p:stCondLst>
                                            <p:cond delay="0"/>
                                          </p:stCondLst>
                                        </p:cTn>
                                        <p:tgtEl>
                                          <p:spTgt spid="23"/>
                                        </p:tgtEl>
                                        <p:attrNameLst>
                                          <p:attrName>style.visibility</p:attrName>
                                        </p:attrNameLst>
                                      </p:cBhvr>
                                      <p:to>
                                        <p:strVal val="hidden"/>
                                      </p:to>
                                    </p:set>
                                  </p:childTnLst>
                                </p:cTn>
                              </p:par>
                            </p:childTnLst>
                          </p:cTn>
                        </p:par>
                      </p:childTnLst>
                    </p:cTn>
                  </p:par>
                  <p:par>
                    <p:cTn id="202" fill="hold">
                      <p:stCondLst>
                        <p:cond delay="indefinite"/>
                      </p:stCondLst>
                      <p:childTnLst>
                        <p:par>
                          <p:cTn id="203" fill="hold">
                            <p:stCondLst>
                              <p:cond delay="0"/>
                            </p:stCondLst>
                            <p:childTnLst>
                              <p:par>
                                <p:cTn id="204" presetID="1" presetClass="entr" presetSubtype="0" fill="hold" nodeType="clickEffect">
                                  <p:stCondLst>
                                    <p:cond delay="0"/>
                                  </p:stCondLst>
                                  <p:childTnLst>
                                    <p:set>
                                      <p:cBhvr>
                                        <p:cTn id="20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20" grpId="3" animBg="1"/>
      <p:bldP spid="21" grpId="0" animBg="1"/>
      <p:bldP spid="21" grpId="1" animBg="1"/>
      <p:bldP spid="22" grpId="0" animBg="1"/>
      <p:bldP spid="22" grpId="1" animBg="1"/>
      <p:bldP spid="22" grpId="2" animBg="1"/>
      <p:bldP spid="22" grpId="3" animBg="1"/>
      <p:bldP spid="23" grpId="0" animBg="1"/>
      <p:bldP spid="23" grpId="1" animBg="1"/>
      <p:bldP spid="23" grpId="2" animBg="1"/>
      <p:bldP spid="23" grpId="3"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5" grpId="4" animBg="1"/>
      <p:bldP spid="25" grpId="5" animBg="1"/>
      <p:bldP spid="27" grpId="0"/>
      <p:bldP spid="27" grpId="1"/>
      <p:bldP spid="27" grpId="2"/>
      <p:bldP spid="27" grpId="3"/>
      <p:bldP spid="27" grpId="4"/>
      <p:bldP spid="27" grpId="5"/>
      <p:bldP spid="28" grpId="0"/>
      <p:bldP spid="28" grpId="1"/>
      <p:bldP spid="29" grpId="0"/>
      <p:bldP spid="29" grpId="1"/>
      <p:bldP spid="29" grpId="2"/>
      <p:bldP spid="29" grpId="3"/>
      <p:bldP spid="29" grpId="4"/>
      <p:bldP spid="29" grpId="5"/>
      <p:bldP spid="30" grpId="0"/>
      <p:bldP spid="30" grpId="1"/>
      <p:bldP spid="31" grpId="0"/>
      <p:bldP spid="31" grpId="1"/>
      <p:bldP spid="31" grpId="2"/>
      <p:bldP spid="31" grpId="3"/>
      <p:bldP spid="32" grpId="0"/>
      <p:bldP spid="32" grpId="1"/>
      <p:bldP spid="33" grpId="0"/>
      <p:bldP spid="33" grpId="1"/>
      <p:bldP spid="33" grpId="2"/>
      <p:bldP spid="33" grpId="3"/>
      <p:bldP spid="33" grpId="4"/>
      <p:bldP spid="33" grpId="5"/>
      <p:bldP spid="33" grpId="6"/>
      <p:bldP spid="33" grpId="7"/>
      <p:bldP spid="34" grpId="0" animBg="1"/>
      <p:bldP spid="3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3" cstate="print"/>
          <a:stretch>
            <a:fillRect/>
          </a:stretch>
        </p:blipFill>
        <p:spPr>
          <a:xfrm>
            <a:off x="1012372" y="1756294"/>
            <a:ext cx="2590800" cy="2076450"/>
          </a:xfrm>
          <a:prstGeom prst="rect">
            <a:avLst/>
          </a:prstGeom>
        </p:spPr>
      </p:pic>
      <p:sp>
        <p:nvSpPr>
          <p:cNvPr id="2" name="Título 1"/>
          <p:cNvSpPr>
            <a:spLocks noGrp="1"/>
          </p:cNvSpPr>
          <p:nvPr>
            <p:ph type="title"/>
          </p:nvPr>
        </p:nvSpPr>
        <p:spPr/>
        <p:txBody>
          <a:bodyPr/>
          <a:lstStyle/>
          <a:p>
            <a:r>
              <a:rPr lang="es-ES" dirty="0" smtClean="0"/>
              <a:t>Incorporación de funcionalidades</a:t>
            </a:r>
            <a:endParaRPr lang="es-AR" dirty="0"/>
          </a:p>
        </p:txBody>
      </p:sp>
      <p:pic>
        <p:nvPicPr>
          <p:cNvPr id="9" name="Marcador de contenido 8"/>
          <p:cNvPicPr>
            <a:picLocks noGrp="1" noChangeAspect="1"/>
          </p:cNvPicPr>
          <p:nvPr>
            <p:ph idx="1"/>
          </p:nvPr>
        </p:nvPicPr>
        <p:blipFill>
          <a:blip r:embed="rId4" cstate="print"/>
          <a:stretch>
            <a:fillRect/>
          </a:stretch>
        </p:blipFill>
        <p:spPr>
          <a:xfrm>
            <a:off x="3922160" y="2696547"/>
            <a:ext cx="1237573" cy="1092751"/>
          </a:xfrm>
          <a:prstGeom prst="rect">
            <a:avLst/>
          </a:prstGeom>
        </p:spPr>
      </p:pic>
      <p:sp>
        <p:nvSpPr>
          <p:cNvPr id="8" name="Abrir llave 7"/>
          <p:cNvSpPr/>
          <p:nvPr/>
        </p:nvSpPr>
        <p:spPr>
          <a:xfrm>
            <a:off x="3172408" y="2481943"/>
            <a:ext cx="1063690" cy="1455575"/>
          </a:xfrm>
          <a:prstGeom prst="leftBrace">
            <a:avLst>
              <a:gd name="adj1" fmla="val 6558"/>
              <a:gd name="adj2" fmla="val 6076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1" name="Rectángulo 10"/>
          <p:cNvSpPr/>
          <p:nvPr/>
        </p:nvSpPr>
        <p:spPr>
          <a:xfrm>
            <a:off x="5296679" y="3119544"/>
            <a:ext cx="6450563" cy="1200329"/>
          </a:xfrm>
          <a:prstGeom prst="rect">
            <a:avLst/>
          </a:prstGeom>
        </p:spPr>
        <p:txBody>
          <a:bodyPr wrap="square">
            <a:spAutoFit/>
          </a:bodyPr>
          <a:lstStyle/>
          <a:p>
            <a:r>
              <a:rPr lang="es-AR" dirty="0" err="1">
                <a:solidFill>
                  <a:srgbClr val="000000"/>
                </a:solidFill>
                <a:highlight>
                  <a:srgbClr val="FFFFFF"/>
                </a:highlight>
                <a:latin typeface="Consolas" panose="020B0609020204030204" pitchFamily="49" charset="0"/>
              </a:rPr>
              <a:t>filters.FiltroFindMaxima:Maxima</a:t>
            </a:r>
            <a:endParaRPr lang="es-AR" dirty="0">
              <a:solidFill>
                <a:srgbClr val="000000"/>
              </a:solidFill>
              <a:highlight>
                <a:srgbClr val="FFFFFF"/>
              </a:highlight>
              <a:latin typeface="Consolas" panose="020B0609020204030204" pitchFamily="49" charset="0"/>
            </a:endParaRPr>
          </a:p>
          <a:p>
            <a:r>
              <a:rPr lang="es-AR" dirty="0" err="1">
                <a:solidFill>
                  <a:srgbClr val="000000"/>
                </a:solidFill>
                <a:highlight>
                  <a:srgbClr val="FFFFFF"/>
                </a:highlight>
                <a:latin typeface="Consolas" panose="020B0609020204030204" pitchFamily="49" charset="0"/>
              </a:rPr>
              <a:t>filters.FiltroAutoLocalTreshold:AutoLocalTreshold</a:t>
            </a:r>
            <a:endParaRPr lang="es-AR" dirty="0">
              <a:solidFill>
                <a:srgbClr val="000000"/>
              </a:solidFill>
              <a:highlight>
                <a:srgbClr val="FFFFFF"/>
              </a:highlight>
              <a:latin typeface="Consolas" panose="020B0609020204030204" pitchFamily="49" charset="0"/>
            </a:endParaRPr>
          </a:p>
          <a:p>
            <a:r>
              <a:rPr lang="es-AR" dirty="0" err="1">
                <a:solidFill>
                  <a:srgbClr val="000000"/>
                </a:solidFill>
                <a:highlight>
                  <a:srgbClr val="FFFFFF"/>
                </a:highlight>
                <a:latin typeface="Consolas" panose="020B0609020204030204" pitchFamily="49" charset="0"/>
              </a:rPr>
              <a:t>filters.FiltroSubstract:Substract</a:t>
            </a:r>
            <a:endParaRPr lang="es-AR" dirty="0">
              <a:solidFill>
                <a:srgbClr val="000000"/>
              </a:solidFill>
              <a:highlight>
                <a:srgbClr val="FFFFFF"/>
              </a:highlight>
              <a:latin typeface="Consolas" panose="020B0609020204030204" pitchFamily="49" charset="0"/>
            </a:endParaRPr>
          </a:p>
          <a:p>
            <a:r>
              <a:rPr lang="es-AR" dirty="0" err="1">
                <a:solidFill>
                  <a:srgbClr val="000000"/>
                </a:solidFill>
                <a:highlight>
                  <a:srgbClr val="FFFFFF"/>
                </a:highlight>
                <a:latin typeface="Consolas" panose="020B0609020204030204" pitchFamily="49" charset="0"/>
              </a:rPr>
              <a:t>filters.FiltroCLAHE:CLAHE</a:t>
            </a:r>
            <a:endParaRPr lang="es-AR" dirty="0"/>
          </a:p>
        </p:txBody>
      </p:sp>
      <p:sp>
        <p:nvSpPr>
          <p:cNvPr id="13" name="Abrir llave 12"/>
          <p:cNvSpPr/>
          <p:nvPr/>
        </p:nvSpPr>
        <p:spPr>
          <a:xfrm>
            <a:off x="5150498" y="3088433"/>
            <a:ext cx="251927" cy="124097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pic>
        <p:nvPicPr>
          <p:cNvPr id="14" name="Imagen 13"/>
          <p:cNvPicPr>
            <a:picLocks noChangeAspect="1"/>
          </p:cNvPicPr>
          <p:nvPr/>
        </p:nvPicPr>
        <p:blipFill>
          <a:blip r:embed="rId5" cstate="print"/>
          <a:stretch>
            <a:fillRect/>
          </a:stretch>
        </p:blipFill>
        <p:spPr>
          <a:xfrm>
            <a:off x="3730884" y="4865623"/>
            <a:ext cx="5975091" cy="1567358"/>
          </a:xfrm>
          <a:prstGeom prst="rect">
            <a:avLst/>
          </a:prstGeom>
        </p:spPr>
      </p:pic>
      <p:sp>
        <p:nvSpPr>
          <p:cNvPr id="15" name="Flecha doblada 14"/>
          <p:cNvSpPr/>
          <p:nvPr/>
        </p:nvSpPr>
        <p:spPr>
          <a:xfrm rot="16200000">
            <a:off x="1422919" y="3680924"/>
            <a:ext cx="2174034" cy="2444624"/>
          </a:xfrm>
          <a:prstGeom prst="bentArrow">
            <a:avLst>
              <a:gd name="adj1" fmla="val 6549"/>
              <a:gd name="adj2" fmla="val 8691"/>
              <a:gd name="adj3" fmla="val 14700"/>
              <a:gd name="adj4" fmla="val 72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0" name="CuadroTexto 19"/>
          <p:cNvSpPr txBox="1"/>
          <p:nvPr/>
        </p:nvSpPr>
        <p:spPr>
          <a:xfrm>
            <a:off x="1664217" y="5227217"/>
            <a:ext cx="1828283" cy="646331"/>
          </a:xfrm>
          <a:prstGeom prst="rect">
            <a:avLst/>
          </a:prstGeom>
          <a:noFill/>
        </p:spPr>
        <p:txBody>
          <a:bodyPr wrap="square" rtlCol="0">
            <a:spAutoFit/>
          </a:bodyPr>
          <a:lstStyle/>
          <a:p>
            <a:r>
              <a:rPr lang="es-ES" dirty="0" smtClean="0"/>
              <a:t>Carga dinámica sin recompilar</a:t>
            </a:r>
            <a:endParaRPr lang="es-AR" dirty="0"/>
          </a:p>
        </p:txBody>
      </p:sp>
      <p:sp>
        <p:nvSpPr>
          <p:cNvPr id="3" name="CuadroTexto 2"/>
          <p:cNvSpPr txBox="1"/>
          <p:nvPr/>
        </p:nvSpPr>
        <p:spPr>
          <a:xfrm>
            <a:off x="399012" y="1454726"/>
            <a:ext cx="4062331" cy="369332"/>
          </a:xfrm>
          <a:prstGeom prst="rect">
            <a:avLst/>
          </a:prstGeom>
          <a:noFill/>
        </p:spPr>
        <p:txBody>
          <a:bodyPr wrap="none" rtlCol="0">
            <a:spAutoFit/>
          </a:bodyPr>
          <a:lstStyle/>
          <a:p>
            <a:r>
              <a:rPr lang="es-ES" dirty="0" smtClean="0"/>
              <a:t>Filtros de las herramientas extendidas</a:t>
            </a:r>
            <a:endParaRPr lang="es-AR" dirty="0"/>
          </a:p>
        </p:txBody>
      </p:sp>
      <p:sp>
        <p:nvSpPr>
          <p:cNvPr id="12" name="CuadroTexto 11"/>
          <p:cNvSpPr txBox="1"/>
          <p:nvPr/>
        </p:nvSpPr>
        <p:spPr>
          <a:xfrm>
            <a:off x="3637512" y="4493201"/>
            <a:ext cx="2544286" cy="369332"/>
          </a:xfrm>
          <a:prstGeom prst="rect">
            <a:avLst/>
          </a:prstGeom>
          <a:noFill/>
        </p:spPr>
        <p:txBody>
          <a:bodyPr wrap="none" rtlCol="0">
            <a:spAutoFit/>
          </a:bodyPr>
          <a:lstStyle/>
          <a:p>
            <a:r>
              <a:rPr lang="es-ES" dirty="0" smtClean="0"/>
              <a:t>Herramienta propuesta</a:t>
            </a:r>
            <a:endParaRPr lang="es-AR" dirty="0"/>
          </a:p>
        </p:txBody>
      </p:sp>
    </p:spTree>
    <p:extLst>
      <p:ext uri="{BB962C8B-B14F-4D97-AF65-F5344CB8AC3E}">
        <p14:creationId xmlns:p14="http://schemas.microsoft.com/office/powerpoint/2010/main" xmlns="" val="67424662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Agenda</a:t>
            </a:r>
            <a:endParaRPr lang="es-AR" dirty="0"/>
          </a:p>
        </p:txBody>
      </p:sp>
      <p:sp>
        <p:nvSpPr>
          <p:cNvPr id="6" name="Marcador de contenido 5"/>
          <p:cNvSpPr>
            <a:spLocks noGrp="1"/>
          </p:cNvSpPr>
          <p:nvPr>
            <p:ph idx="1"/>
          </p:nvPr>
        </p:nvSpPr>
        <p:spPr/>
        <p:txBody>
          <a:bodyPr/>
          <a:lstStyle/>
          <a:p>
            <a:r>
              <a:rPr lang="es-ES" dirty="0" smtClean="0">
                <a:solidFill>
                  <a:schemeClr val="bg2">
                    <a:lumMod val="90000"/>
                  </a:schemeClr>
                </a:solidFill>
              </a:rPr>
              <a:t>Introducción</a:t>
            </a:r>
          </a:p>
          <a:p>
            <a:r>
              <a:rPr lang="es-ES" dirty="0" smtClean="0">
                <a:solidFill>
                  <a:schemeClr val="bg2">
                    <a:lumMod val="90000"/>
                  </a:schemeClr>
                </a:solidFill>
              </a:rPr>
              <a:t>Motivación y objetivos</a:t>
            </a:r>
          </a:p>
          <a:p>
            <a:r>
              <a:rPr lang="es-ES" dirty="0" smtClean="0">
                <a:solidFill>
                  <a:schemeClr val="bg2">
                    <a:lumMod val="90000"/>
                  </a:schemeClr>
                </a:solidFill>
              </a:rPr>
              <a:t>Propuesta</a:t>
            </a:r>
          </a:p>
          <a:p>
            <a:r>
              <a:rPr lang="es-ES" dirty="0" smtClean="0"/>
              <a:t>Resultados</a:t>
            </a:r>
          </a:p>
          <a:p>
            <a:r>
              <a:rPr lang="es-ES" dirty="0" smtClean="0">
                <a:solidFill>
                  <a:schemeClr val="bg2">
                    <a:lumMod val="90000"/>
                  </a:schemeClr>
                </a:solidFill>
              </a:rPr>
              <a:t>Conclusión y trabajos futuros</a:t>
            </a:r>
            <a:endParaRPr lang="es-AR" dirty="0">
              <a:solidFill>
                <a:schemeClr val="bg2">
                  <a:lumMod val="90000"/>
                </a:schemeClr>
              </a:solidFill>
            </a:endParaRPr>
          </a:p>
        </p:txBody>
      </p:sp>
    </p:spTree>
    <p:extLst>
      <p:ext uri="{BB962C8B-B14F-4D97-AF65-F5344CB8AC3E}">
        <p14:creationId xmlns:p14="http://schemas.microsoft.com/office/powerpoint/2010/main" xmlns="" val="24691387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dirty="0"/>
              <a:t>Resultados: Caso de </a:t>
            </a:r>
            <a:r>
              <a:rPr lang="es-AR" dirty="0" smtClean="0"/>
              <a:t>estudio 1</a:t>
            </a:r>
            <a:endParaRPr lang="es-AR" dirty="0"/>
          </a:p>
        </p:txBody>
      </p:sp>
      <p:graphicFrame>
        <p:nvGraphicFramePr>
          <p:cNvPr id="4" name="Diagrama 3"/>
          <p:cNvGraphicFramePr/>
          <p:nvPr>
            <p:extLst>
              <p:ext uri="{D42A27DB-BD31-4B8C-83A1-F6EECF244321}">
                <p14:modId xmlns:p14="http://schemas.microsoft.com/office/powerpoint/2010/main" xmlns="" val="2369546654"/>
              </p:ext>
            </p:extLst>
          </p:nvPr>
        </p:nvGraphicFramePr>
        <p:xfrm>
          <a:off x="1208789" y="2971591"/>
          <a:ext cx="10108785" cy="165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Marcador de contenido 2"/>
          <p:cNvSpPr>
            <a:spLocks noGrp="1"/>
          </p:cNvSpPr>
          <p:nvPr>
            <p:ph idx="1"/>
          </p:nvPr>
        </p:nvSpPr>
        <p:spPr>
          <a:xfrm>
            <a:off x="1117600" y="1943100"/>
            <a:ext cx="9601200" cy="889000"/>
          </a:xfrm>
        </p:spPr>
        <p:txBody>
          <a:bodyPr/>
          <a:lstStyle/>
          <a:p>
            <a:pPr marL="0" indent="0">
              <a:buNone/>
            </a:pPr>
            <a:r>
              <a:rPr lang="es-ES" dirty="0" smtClean="0"/>
              <a:t>Simple caso de estudio efectuando un corrimiento de las imágenes.</a:t>
            </a:r>
            <a:endParaRPr lang="es-AR" dirty="0"/>
          </a:p>
        </p:txBody>
      </p:sp>
    </p:spTree>
    <p:extLst>
      <p:ext uri="{BB962C8B-B14F-4D97-AF65-F5344CB8AC3E}">
        <p14:creationId xmlns:p14="http://schemas.microsoft.com/office/powerpoint/2010/main" xmlns="" val="66860271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Resultados: Caso de </a:t>
            </a:r>
            <a:r>
              <a:rPr lang="es-AR" dirty="0" smtClean="0"/>
              <a:t>estudio </a:t>
            </a:r>
            <a:r>
              <a:rPr lang="es-AR" dirty="0"/>
              <a:t>1</a:t>
            </a:r>
          </a:p>
        </p:txBody>
      </p:sp>
      <p:pic>
        <p:nvPicPr>
          <p:cNvPr id="4" name="Picture 4" descr="https://lh3.googleusercontent.com/hAtnJNOGSeDYXM2Muk1go4Gx6x0BecDRaTAAieuGDhmxcpXvsINsL_wjAbV508eVAyVL1LjoWWn0L_-kw4rfbtaIpCCxasJ9gTRzrlGyjg0yc-GavEW5CHTGGJqRChOJhlImT2X03Q"/>
          <p:cNvPicPr>
            <a:picLocks noGrp="1" noChangeAspect="1" noChangeArrowheads="1"/>
          </p:cNvPicPr>
          <p:nvPr>
            <p:ph idx="1"/>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xmlns="">
                  <a14:imgLayer r:embed="rId4">
                    <a14:imgEffect>
                      <a14:sharpenSoften amount="50000"/>
                    </a14:imgEffect>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2836301" y="2493428"/>
            <a:ext cx="6163797" cy="391786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Marcador de contenido 2"/>
          <p:cNvSpPr txBox="1">
            <a:spLocks/>
          </p:cNvSpPr>
          <p:nvPr/>
        </p:nvSpPr>
        <p:spPr>
          <a:xfrm>
            <a:off x="1117600" y="1943100"/>
            <a:ext cx="9601200" cy="8890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s-ES" dirty="0" smtClean="0"/>
              <a:t>Imágenes original y resultante luego del desplazamiento.</a:t>
            </a:r>
            <a:endParaRPr lang="es-AR" dirty="0"/>
          </a:p>
        </p:txBody>
      </p:sp>
      <p:sp>
        <p:nvSpPr>
          <p:cNvPr id="6" name="62 CuadroTexto"/>
          <p:cNvSpPr txBox="1"/>
          <p:nvPr/>
        </p:nvSpPr>
        <p:spPr>
          <a:xfrm>
            <a:off x="3157687" y="6317544"/>
            <a:ext cx="2094871" cy="369332"/>
          </a:xfrm>
          <a:prstGeom prst="rect">
            <a:avLst/>
          </a:prstGeom>
          <a:noFill/>
        </p:spPr>
        <p:txBody>
          <a:bodyPr wrap="square" rtlCol="0">
            <a:spAutoFit/>
          </a:bodyPr>
          <a:lstStyle/>
          <a:p>
            <a:pPr algn="ctr"/>
            <a:r>
              <a:rPr lang="es-ES" b="1" dirty="0" smtClean="0">
                <a:solidFill>
                  <a:schemeClr val="accent2"/>
                </a:solidFill>
              </a:rPr>
              <a:t>Original</a:t>
            </a:r>
            <a:endParaRPr lang="es-ES" b="1" dirty="0">
              <a:solidFill>
                <a:schemeClr val="accent2"/>
              </a:solidFill>
            </a:endParaRPr>
          </a:p>
        </p:txBody>
      </p:sp>
      <p:sp>
        <p:nvSpPr>
          <p:cNvPr id="7" name="62 CuadroTexto"/>
          <p:cNvSpPr txBox="1"/>
          <p:nvPr/>
        </p:nvSpPr>
        <p:spPr>
          <a:xfrm>
            <a:off x="6459687" y="6323188"/>
            <a:ext cx="2094871" cy="369332"/>
          </a:xfrm>
          <a:prstGeom prst="rect">
            <a:avLst/>
          </a:prstGeom>
          <a:noFill/>
        </p:spPr>
        <p:txBody>
          <a:bodyPr wrap="square" rtlCol="0">
            <a:spAutoFit/>
          </a:bodyPr>
          <a:lstStyle/>
          <a:p>
            <a:pPr algn="ctr"/>
            <a:r>
              <a:rPr lang="es-ES" b="1" dirty="0" smtClean="0">
                <a:solidFill>
                  <a:schemeClr val="accent2"/>
                </a:solidFill>
              </a:rPr>
              <a:t>Resultante</a:t>
            </a:r>
            <a:endParaRPr lang="es-ES" b="1" dirty="0">
              <a:solidFill>
                <a:schemeClr val="accent2"/>
              </a:solidFill>
            </a:endParaRPr>
          </a:p>
        </p:txBody>
      </p:sp>
    </p:spTree>
    <p:extLst>
      <p:ext uri="{BB962C8B-B14F-4D97-AF65-F5344CB8AC3E}">
        <p14:creationId xmlns:p14="http://schemas.microsoft.com/office/powerpoint/2010/main" xmlns="" val="4117645493"/>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Resultados: Caso de </a:t>
            </a:r>
            <a:r>
              <a:rPr lang="es-AR" dirty="0" smtClean="0"/>
              <a:t>estudio </a:t>
            </a:r>
            <a:r>
              <a:rPr lang="es-AR" dirty="0"/>
              <a:t>1</a:t>
            </a:r>
          </a:p>
        </p:txBody>
      </p:sp>
      <p:pic>
        <p:nvPicPr>
          <p:cNvPr id="4" name="Picture 2" descr="https://lh4.googleusercontent.com/0uhtOWyX9lNz6LQ8gZJwgqqv1xSD3qBhGODiR5kZKp8oawEvZFQfw7T9haV0h5Ekv7SK_EVvR6_P6z_e_4JCH_2f-d5fdWMOAmMhqwSq9AIE_wsyGHeJ0X4M8h7s8PZCAMut3A7WtA"/>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4203" y="2965519"/>
            <a:ext cx="3301859" cy="213325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Marcador de contenido 2"/>
          <p:cNvSpPr>
            <a:spLocks noGrp="1"/>
          </p:cNvSpPr>
          <p:nvPr>
            <p:ph idx="1"/>
          </p:nvPr>
        </p:nvSpPr>
        <p:spPr>
          <a:xfrm>
            <a:off x="1193800" y="1765300"/>
            <a:ext cx="9601200" cy="685800"/>
          </a:xfrm>
        </p:spPr>
        <p:txBody>
          <a:bodyPr/>
          <a:lstStyle/>
          <a:p>
            <a:pPr marL="0" indent="0">
              <a:buNone/>
            </a:pPr>
            <a:r>
              <a:rPr lang="es-ES" dirty="0" smtClean="0"/>
              <a:t>Captura de resultados.</a:t>
            </a:r>
            <a:endParaRPr lang="es-AR" dirty="0"/>
          </a:p>
        </p:txBody>
      </p:sp>
      <p:graphicFrame>
        <p:nvGraphicFramePr>
          <p:cNvPr id="8" name="5 Gráfico"/>
          <p:cNvGraphicFramePr>
            <a:graphicFrameLocks/>
          </p:cNvGraphicFramePr>
          <p:nvPr>
            <p:extLst>
              <p:ext uri="{D42A27DB-BD31-4B8C-83A1-F6EECF244321}">
                <p14:modId xmlns:p14="http://schemas.microsoft.com/office/powerpoint/2010/main" xmlns="" val="2899307180"/>
              </p:ext>
            </p:extLst>
          </p:nvPr>
        </p:nvGraphicFramePr>
        <p:xfrm>
          <a:off x="4224130" y="2438745"/>
          <a:ext cx="7559390" cy="310899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xmlns="" val="350503820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Resultados: Caso de </a:t>
            </a:r>
            <a:r>
              <a:rPr lang="es-AR" dirty="0" smtClean="0"/>
              <a:t>estudio </a:t>
            </a:r>
            <a:r>
              <a:rPr lang="es-AR" dirty="0"/>
              <a:t>2</a:t>
            </a:r>
          </a:p>
        </p:txBody>
      </p:sp>
      <p:sp>
        <p:nvSpPr>
          <p:cNvPr id="3" name="Marcador de contenido 2"/>
          <p:cNvSpPr>
            <a:spLocks noGrp="1"/>
          </p:cNvSpPr>
          <p:nvPr>
            <p:ph idx="1"/>
          </p:nvPr>
        </p:nvSpPr>
        <p:spPr>
          <a:xfrm>
            <a:off x="1295400" y="1828800"/>
            <a:ext cx="9601200" cy="889000"/>
          </a:xfrm>
        </p:spPr>
        <p:txBody>
          <a:bodyPr/>
          <a:lstStyle/>
          <a:p>
            <a:pPr marL="0" indent="0">
              <a:buNone/>
            </a:pPr>
            <a:r>
              <a:rPr lang="es-AR" dirty="0" smtClean="0"/>
              <a:t>Test de performance sobre un conjunto </a:t>
            </a:r>
            <a:r>
              <a:rPr lang="es-AR" dirty="0"/>
              <a:t>de 13 pares de imágenes tomadas de una </a:t>
            </a:r>
            <a:r>
              <a:rPr lang="es-AR" dirty="0" smtClean="0"/>
              <a:t>repositorio.</a:t>
            </a:r>
            <a:endParaRPr lang="es-AR" dirty="0"/>
          </a:p>
          <a:p>
            <a:endParaRPr lang="es-AR" dirty="0"/>
          </a:p>
        </p:txBody>
      </p:sp>
      <p:graphicFrame>
        <p:nvGraphicFramePr>
          <p:cNvPr id="7" name="Diagrama 6"/>
          <p:cNvGraphicFramePr/>
          <p:nvPr>
            <p:extLst>
              <p:ext uri="{D42A27DB-BD31-4B8C-83A1-F6EECF244321}">
                <p14:modId xmlns:p14="http://schemas.microsoft.com/office/powerpoint/2010/main" xmlns="" val="266842002"/>
              </p:ext>
            </p:extLst>
          </p:nvPr>
        </p:nvGraphicFramePr>
        <p:xfrm>
          <a:off x="1320800" y="3378200"/>
          <a:ext cx="9690100" cy="165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91316143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Resultados: Caso de </a:t>
            </a:r>
            <a:r>
              <a:rPr lang="es-AR" dirty="0" smtClean="0"/>
              <a:t>estudio </a:t>
            </a:r>
            <a:r>
              <a:rPr lang="es-AR" dirty="0"/>
              <a:t>2</a:t>
            </a:r>
          </a:p>
        </p:txBody>
      </p:sp>
      <p:sp>
        <p:nvSpPr>
          <p:cNvPr id="5" name="Marcador de contenido 2"/>
          <p:cNvSpPr txBox="1">
            <a:spLocks/>
          </p:cNvSpPr>
          <p:nvPr/>
        </p:nvSpPr>
        <p:spPr>
          <a:xfrm>
            <a:off x="1295400" y="1828800"/>
            <a:ext cx="9601200" cy="8890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s-ES" dirty="0" smtClean="0"/>
              <a:t>Resultados obtenidos por el paralelismo proporcionado por la arquitectura Pipes and Filters.</a:t>
            </a:r>
            <a:endParaRPr lang="es-AR" dirty="0" smtClean="0"/>
          </a:p>
          <a:p>
            <a:endParaRPr lang="es-AR" dirty="0"/>
          </a:p>
        </p:txBody>
      </p:sp>
      <p:graphicFrame>
        <p:nvGraphicFramePr>
          <p:cNvPr id="12" name="Gráfico 11"/>
          <p:cNvGraphicFramePr/>
          <p:nvPr>
            <p:extLst>
              <p:ext uri="{D42A27DB-BD31-4B8C-83A1-F6EECF244321}">
                <p14:modId xmlns:p14="http://schemas.microsoft.com/office/powerpoint/2010/main" xmlns="" val="2019280115"/>
              </p:ext>
            </p:extLst>
          </p:nvPr>
        </p:nvGraphicFramePr>
        <p:xfrm>
          <a:off x="2675467" y="2698044"/>
          <a:ext cx="6041496" cy="4159956"/>
        </p:xfrm>
        <a:graphic>
          <a:graphicData uri="http://schemas.openxmlformats.org/drawingml/2006/chart">
            <c:chart xmlns:c="http://schemas.openxmlformats.org/drawingml/2006/chart" xmlns:r="http://schemas.openxmlformats.org/officeDocument/2006/relationships" r:id="rId3"/>
          </a:graphicData>
        </a:graphic>
      </p:graphicFrame>
      <p:sp>
        <p:nvSpPr>
          <p:cNvPr id="7" name="6 CuadroTexto"/>
          <p:cNvSpPr txBox="1"/>
          <p:nvPr/>
        </p:nvSpPr>
        <p:spPr>
          <a:xfrm rot="16200000">
            <a:off x="2191642" y="4109154"/>
            <a:ext cx="1659429" cy="369332"/>
          </a:xfrm>
          <a:prstGeom prst="rect">
            <a:avLst/>
          </a:prstGeom>
          <a:noFill/>
        </p:spPr>
        <p:txBody>
          <a:bodyPr wrap="none" rtlCol="0">
            <a:spAutoFit/>
          </a:bodyPr>
          <a:lstStyle/>
          <a:p>
            <a:r>
              <a:rPr lang="es-ES" b="1" dirty="0" smtClean="0"/>
              <a:t>Milisegundos</a:t>
            </a:r>
            <a:endParaRPr lang="es-ES" b="1" dirty="0"/>
          </a:p>
        </p:txBody>
      </p:sp>
    </p:spTree>
    <p:extLst>
      <p:ext uri="{BB962C8B-B14F-4D97-AF65-F5344CB8AC3E}">
        <p14:creationId xmlns:p14="http://schemas.microsoft.com/office/powerpoint/2010/main" xmlns="" val="383373510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Resultados: Caso de </a:t>
            </a:r>
            <a:r>
              <a:rPr lang="es-AR" dirty="0" smtClean="0"/>
              <a:t>estudio </a:t>
            </a:r>
            <a:r>
              <a:rPr lang="es-AR" dirty="0"/>
              <a:t>3</a:t>
            </a:r>
          </a:p>
        </p:txBody>
      </p:sp>
      <p:graphicFrame>
        <p:nvGraphicFramePr>
          <p:cNvPr id="6" name="Diagrama 5"/>
          <p:cNvGraphicFramePr/>
          <p:nvPr>
            <p:extLst>
              <p:ext uri="{D42A27DB-BD31-4B8C-83A1-F6EECF244321}">
                <p14:modId xmlns:p14="http://schemas.microsoft.com/office/powerpoint/2010/main" xmlns="" val="2437448318"/>
              </p:ext>
            </p:extLst>
          </p:nvPr>
        </p:nvGraphicFramePr>
        <p:xfrm>
          <a:off x="927100" y="3289300"/>
          <a:ext cx="10236200" cy="139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Marcador de contenido 7"/>
          <p:cNvSpPr>
            <a:spLocks noGrp="1"/>
          </p:cNvSpPr>
          <p:nvPr>
            <p:ph idx="1"/>
          </p:nvPr>
        </p:nvSpPr>
        <p:spPr>
          <a:xfrm>
            <a:off x="1295400" y="1892300"/>
            <a:ext cx="9601200" cy="749300"/>
          </a:xfrm>
        </p:spPr>
        <p:txBody>
          <a:bodyPr>
            <a:normAutofit/>
          </a:bodyPr>
          <a:lstStyle/>
          <a:p>
            <a:pPr marL="0" indent="0">
              <a:buNone/>
            </a:pPr>
            <a:r>
              <a:rPr lang="es-AR" dirty="0"/>
              <a:t>El problema de la cavidad </a:t>
            </a:r>
            <a:r>
              <a:rPr lang="es-AR" dirty="0" smtClean="0"/>
              <a:t>cúbica.</a:t>
            </a:r>
            <a:endParaRPr lang="es-AR" dirty="0"/>
          </a:p>
        </p:txBody>
      </p:sp>
      <p:sp>
        <p:nvSpPr>
          <p:cNvPr id="5" name="Rectángulo 4"/>
          <p:cNvSpPr/>
          <p:nvPr/>
        </p:nvSpPr>
        <p:spPr>
          <a:xfrm>
            <a:off x="4538133" y="6286268"/>
            <a:ext cx="7303912" cy="461665"/>
          </a:xfrm>
          <a:prstGeom prst="rect">
            <a:avLst/>
          </a:prstGeom>
        </p:spPr>
        <p:txBody>
          <a:bodyPr wrap="square">
            <a:spAutoFit/>
          </a:bodyPr>
          <a:lstStyle/>
          <a:p>
            <a:r>
              <a:rPr lang="en-US" sz="1200" dirty="0" smtClean="0"/>
              <a:t>“</a:t>
            </a:r>
            <a:r>
              <a:rPr lang="es-AR" sz="1200" dirty="0" err="1"/>
              <a:t>Nicolas</a:t>
            </a:r>
            <a:r>
              <a:rPr lang="es-AR" sz="1200" dirty="0"/>
              <a:t> </a:t>
            </a:r>
            <a:r>
              <a:rPr lang="es-AR" sz="1200" dirty="0" err="1" smtClean="0"/>
              <a:t>Silin</a:t>
            </a:r>
            <a:r>
              <a:rPr lang="es-AR" sz="1200" dirty="0" smtClean="0"/>
              <a:t>, Paola </a:t>
            </a:r>
            <a:r>
              <a:rPr lang="es-AR" sz="1200" dirty="0"/>
              <a:t>A </a:t>
            </a:r>
            <a:r>
              <a:rPr lang="es-AR" sz="1200" dirty="0" err="1" smtClean="0"/>
              <a:t>Cordoba</a:t>
            </a:r>
            <a:r>
              <a:rPr lang="es-AR" sz="1200" dirty="0" smtClean="0"/>
              <a:t> </a:t>
            </a:r>
            <a:r>
              <a:rPr lang="es-AR" sz="1200" dirty="0"/>
              <a:t>y Enzo A </a:t>
            </a:r>
            <a:r>
              <a:rPr lang="es-AR" sz="1200" dirty="0" err="1" smtClean="0"/>
              <a:t>Dari</a:t>
            </a:r>
            <a:r>
              <a:rPr lang="es-AR" sz="1200" dirty="0"/>
              <a:t>.</a:t>
            </a:r>
            <a:r>
              <a:rPr lang="es-AR" sz="1200" dirty="0" smtClean="0"/>
              <a:t> </a:t>
            </a:r>
            <a:r>
              <a:rPr lang="en-US" sz="1200" dirty="0" smtClean="0"/>
              <a:t>Natural </a:t>
            </a:r>
            <a:r>
              <a:rPr lang="en-US" sz="1200" dirty="0"/>
              <a:t>convection in a cubical cavity filled with a fluid </a:t>
            </a:r>
            <a:r>
              <a:rPr lang="en-US" sz="1200" dirty="0" smtClean="0"/>
              <a:t>showing </a:t>
            </a:r>
            <a:r>
              <a:rPr lang="es-AR" sz="1200" dirty="0" err="1" smtClean="0"/>
              <a:t>temperature-dependent</a:t>
            </a:r>
            <a:r>
              <a:rPr lang="es-AR" sz="1200" dirty="0" smtClean="0"/>
              <a:t> </a:t>
            </a:r>
            <a:r>
              <a:rPr lang="es-AR" sz="1200" dirty="0" err="1" smtClean="0"/>
              <a:t>viscosity</a:t>
            </a:r>
            <a:r>
              <a:rPr lang="es-AR" sz="1200" dirty="0"/>
              <a:t>.</a:t>
            </a:r>
            <a:r>
              <a:rPr lang="es-AR" sz="1200" dirty="0" smtClean="0"/>
              <a:t> </a:t>
            </a:r>
            <a:r>
              <a:rPr lang="es-AR" sz="1200" i="1" dirty="0" smtClean="0"/>
              <a:t>International </a:t>
            </a:r>
            <a:r>
              <a:rPr lang="en-US" sz="1200" i="1" dirty="0" smtClean="0"/>
              <a:t>Journal </a:t>
            </a:r>
            <a:r>
              <a:rPr lang="en-US" sz="1200" i="1" dirty="0"/>
              <a:t>of Thermal Sciences</a:t>
            </a:r>
            <a:r>
              <a:rPr lang="en-US" sz="1200" dirty="0"/>
              <a:t>, </a:t>
            </a:r>
            <a:r>
              <a:rPr lang="en-US" sz="1200" dirty="0" smtClean="0"/>
              <a:t>98:255-265</a:t>
            </a:r>
            <a:r>
              <a:rPr lang="en-US" sz="1200" dirty="0"/>
              <a:t>, 2015.</a:t>
            </a:r>
            <a:r>
              <a:rPr lang="es-AR" sz="1200" dirty="0" smtClean="0"/>
              <a:t>”</a:t>
            </a:r>
            <a:endParaRPr lang="es-AR" sz="1200" dirty="0"/>
          </a:p>
        </p:txBody>
      </p:sp>
    </p:spTree>
    <p:extLst>
      <p:ext uri="{BB962C8B-B14F-4D97-AF65-F5344CB8AC3E}">
        <p14:creationId xmlns:p14="http://schemas.microsoft.com/office/powerpoint/2010/main" xmlns="" val="154568734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Agenda</a:t>
            </a:r>
            <a:endParaRPr lang="es-AR" dirty="0"/>
          </a:p>
        </p:txBody>
      </p:sp>
      <p:sp>
        <p:nvSpPr>
          <p:cNvPr id="6" name="Marcador de contenido 5"/>
          <p:cNvSpPr>
            <a:spLocks noGrp="1"/>
          </p:cNvSpPr>
          <p:nvPr>
            <p:ph idx="1"/>
          </p:nvPr>
        </p:nvSpPr>
        <p:spPr/>
        <p:txBody>
          <a:bodyPr/>
          <a:lstStyle/>
          <a:p>
            <a:r>
              <a:rPr lang="es-ES" dirty="0" smtClean="0"/>
              <a:t>Introducción</a:t>
            </a:r>
          </a:p>
          <a:p>
            <a:r>
              <a:rPr lang="es-ES" dirty="0" smtClean="0">
                <a:solidFill>
                  <a:schemeClr val="bg2">
                    <a:lumMod val="90000"/>
                  </a:schemeClr>
                </a:solidFill>
              </a:rPr>
              <a:t>Motivación y objetivos</a:t>
            </a:r>
          </a:p>
          <a:p>
            <a:r>
              <a:rPr lang="es-ES" dirty="0" smtClean="0">
                <a:solidFill>
                  <a:schemeClr val="bg2">
                    <a:lumMod val="90000"/>
                  </a:schemeClr>
                </a:solidFill>
              </a:rPr>
              <a:t>Propuesta</a:t>
            </a:r>
          </a:p>
          <a:p>
            <a:r>
              <a:rPr lang="es-ES" dirty="0" smtClean="0">
                <a:solidFill>
                  <a:schemeClr val="bg2">
                    <a:lumMod val="90000"/>
                  </a:schemeClr>
                </a:solidFill>
              </a:rPr>
              <a:t>Resultados</a:t>
            </a:r>
          </a:p>
          <a:p>
            <a:r>
              <a:rPr lang="es-ES" dirty="0" smtClean="0">
                <a:solidFill>
                  <a:schemeClr val="bg2">
                    <a:lumMod val="90000"/>
                  </a:schemeClr>
                </a:solidFill>
              </a:rPr>
              <a:t>Conclusión y trabajos futuros</a:t>
            </a:r>
            <a:endParaRPr lang="es-AR" dirty="0">
              <a:solidFill>
                <a:schemeClr val="bg2">
                  <a:lumMod val="90000"/>
                </a:schemeClr>
              </a:solidFill>
            </a:endParaRPr>
          </a:p>
        </p:txBody>
      </p:sp>
    </p:spTree>
    <p:extLst>
      <p:ext uri="{BB962C8B-B14F-4D97-AF65-F5344CB8AC3E}">
        <p14:creationId xmlns:p14="http://schemas.microsoft.com/office/powerpoint/2010/main" xmlns="" val="419461602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Resultados: Caso de </a:t>
            </a:r>
            <a:r>
              <a:rPr lang="es-AR" dirty="0" smtClean="0"/>
              <a:t>estudio </a:t>
            </a:r>
            <a:r>
              <a:rPr lang="es-AR" dirty="0"/>
              <a:t>3</a:t>
            </a:r>
          </a:p>
        </p:txBody>
      </p:sp>
      <p:sp>
        <p:nvSpPr>
          <p:cNvPr id="3" name="Marcador de contenido 2"/>
          <p:cNvSpPr>
            <a:spLocks noGrp="1"/>
          </p:cNvSpPr>
          <p:nvPr>
            <p:ph idx="1"/>
          </p:nvPr>
        </p:nvSpPr>
        <p:spPr/>
        <p:txBody>
          <a:bodyPr/>
          <a:lstStyle/>
          <a:p>
            <a:pPr marL="0" indent="0">
              <a:buNone/>
            </a:pPr>
            <a:r>
              <a:rPr lang="es-ES" dirty="0" smtClean="0"/>
              <a:t>Configuración de la cavidad cúbica.</a:t>
            </a:r>
            <a:endParaRPr lang="es-AR" dirty="0"/>
          </a:p>
        </p:txBody>
      </p:sp>
      <p:grpSp>
        <p:nvGrpSpPr>
          <p:cNvPr id="5" name="Grupo 4"/>
          <p:cNvGrpSpPr/>
          <p:nvPr/>
        </p:nvGrpSpPr>
        <p:grpSpPr>
          <a:xfrm>
            <a:off x="7902573" y="3429000"/>
            <a:ext cx="3947092" cy="2166712"/>
            <a:chOff x="757234" y="3062513"/>
            <a:chExt cx="3947092" cy="2166712"/>
          </a:xfrm>
        </p:grpSpPr>
        <p:sp>
          <p:nvSpPr>
            <p:cNvPr id="6" name="Rectángulo 5"/>
            <p:cNvSpPr/>
            <p:nvPr/>
          </p:nvSpPr>
          <p:spPr>
            <a:xfrm>
              <a:off x="1567543" y="3069225"/>
              <a:ext cx="2160000" cy="2160000"/>
            </a:xfrm>
            <a:prstGeom prst="rect">
              <a:avLst/>
            </a:prstGeom>
            <a:ln w="5715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AR"/>
            </a:p>
          </p:txBody>
        </p:sp>
        <p:sp>
          <p:nvSpPr>
            <p:cNvPr id="7" name="Flecha curvada hacia la derecha 6"/>
            <p:cNvSpPr/>
            <p:nvPr/>
          </p:nvSpPr>
          <p:spPr>
            <a:xfrm>
              <a:off x="1683657" y="3257910"/>
              <a:ext cx="638629" cy="187234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 name="Flecha curvada hacia la derecha 7"/>
            <p:cNvSpPr/>
            <p:nvPr/>
          </p:nvSpPr>
          <p:spPr>
            <a:xfrm rot="10800000">
              <a:off x="3011712" y="3170824"/>
              <a:ext cx="638629" cy="1930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 name="CuadroTexto 8"/>
            <p:cNvSpPr txBox="1"/>
            <p:nvPr/>
          </p:nvSpPr>
          <p:spPr>
            <a:xfrm>
              <a:off x="757234" y="3754621"/>
              <a:ext cx="864340" cy="646331"/>
            </a:xfrm>
            <a:prstGeom prst="rect">
              <a:avLst/>
            </a:prstGeom>
            <a:noFill/>
          </p:spPr>
          <p:txBody>
            <a:bodyPr wrap="none" rtlCol="0">
              <a:spAutoFit/>
            </a:bodyPr>
            <a:lstStyle/>
            <a:p>
              <a:pPr algn="ctr"/>
              <a:r>
                <a:rPr lang="es-ES" dirty="0" smtClean="0"/>
                <a:t>Pared </a:t>
              </a:r>
            </a:p>
            <a:p>
              <a:pPr algn="ctr"/>
              <a:r>
                <a:rPr lang="es-ES" dirty="0" smtClean="0"/>
                <a:t>fría</a:t>
              </a:r>
              <a:endParaRPr lang="es-AR" dirty="0"/>
            </a:p>
          </p:txBody>
        </p:sp>
        <p:sp>
          <p:nvSpPr>
            <p:cNvPr id="10" name="CuadroTexto 9"/>
            <p:cNvSpPr txBox="1"/>
            <p:nvPr/>
          </p:nvSpPr>
          <p:spPr>
            <a:xfrm>
              <a:off x="3724570" y="3754621"/>
              <a:ext cx="979756" cy="646331"/>
            </a:xfrm>
            <a:prstGeom prst="rect">
              <a:avLst/>
            </a:prstGeom>
            <a:noFill/>
          </p:spPr>
          <p:txBody>
            <a:bodyPr wrap="none" rtlCol="0">
              <a:spAutoFit/>
            </a:bodyPr>
            <a:lstStyle/>
            <a:p>
              <a:pPr algn="ctr"/>
              <a:r>
                <a:rPr lang="es-ES" dirty="0" smtClean="0"/>
                <a:t>Pared </a:t>
              </a:r>
            </a:p>
            <a:p>
              <a:pPr algn="ctr"/>
              <a:r>
                <a:rPr lang="es-ES" dirty="0" smtClean="0"/>
                <a:t>caliente</a:t>
              </a:r>
              <a:endParaRPr lang="es-AR" dirty="0"/>
            </a:p>
          </p:txBody>
        </p:sp>
        <p:cxnSp>
          <p:nvCxnSpPr>
            <p:cNvPr id="11" name="Conector recto 10"/>
            <p:cNvCxnSpPr/>
            <p:nvPr/>
          </p:nvCxnSpPr>
          <p:spPr>
            <a:xfrm>
              <a:off x="1567543" y="3062513"/>
              <a:ext cx="1" cy="216000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3722915" y="3069225"/>
              <a:ext cx="1" cy="216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50" name="Picture 2"/>
          <p:cNvPicPr>
            <a:picLocks noChangeAspect="1" noChangeArrowheads="1"/>
          </p:cNvPicPr>
          <p:nvPr/>
        </p:nvPicPr>
        <p:blipFill>
          <a:blip r:embed="rId3" cstate="print"/>
          <a:srcRect/>
          <a:stretch>
            <a:fillRect/>
          </a:stretch>
        </p:blipFill>
        <p:spPr bwMode="auto">
          <a:xfrm>
            <a:off x="842728" y="2563361"/>
            <a:ext cx="6819900" cy="3705225"/>
          </a:xfrm>
          <a:prstGeom prst="rect">
            <a:avLst/>
          </a:prstGeom>
          <a:noFill/>
          <a:ln w="9525">
            <a:noFill/>
            <a:miter lim="800000"/>
            <a:headEnd/>
            <a:tailEnd/>
          </a:ln>
        </p:spPr>
      </p:pic>
    </p:spTree>
    <p:extLst>
      <p:ext uri="{BB962C8B-B14F-4D97-AF65-F5344CB8AC3E}">
        <p14:creationId xmlns:p14="http://schemas.microsoft.com/office/powerpoint/2010/main" xmlns="" val="295470369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Resultados: Caso de </a:t>
            </a:r>
            <a:r>
              <a:rPr lang="es-AR" dirty="0" smtClean="0"/>
              <a:t>estudio </a:t>
            </a:r>
            <a:r>
              <a:rPr lang="es-AR" dirty="0"/>
              <a:t>3</a:t>
            </a:r>
          </a:p>
        </p:txBody>
      </p:sp>
      <p:sp>
        <p:nvSpPr>
          <p:cNvPr id="3" name="Marcador de contenido 2"/>
          <p:cNvSpPr>
            <a:spLocks noGrp="1"/>
          </p:cNvSpPr>
          <p:nvPr>
            <p:ph idx="1"/>
          </p:nvPr>
        </p:nvSpPr>
        <p:spPr/>
        <p:txBody>
          <a:bodyPr/>
          <a:lstStyle/>
          <a:p>
            <a:r>
              <a:rPr lang="es-ES" dirty="0" smtClean="0"/>
              <a:t>Mapa de Vectores y </a:t>
            </a:r>
            <a:r>
              <a:rPr lang="es-ES" dirty="0" err="1" smtClean="0"/>
              <a:t>Streamlines</a:t>
            </a:r>
            <a:r>
              <a:rPr lang="es-ES" dirty="0" smtClean="0"/>
              <a:t>.</a:t>
            </a:r>
            <a:endParaRPr lang="es-AR" dirty="0"/>
          </a:p>
        </p:txBody>
      </p:sp>
      <p:pic>
        <p:nvPicPr>
          <p:cNvPr id="25" name="Imagen 24"/>
          <p:cNvPicPr>
            <a:picLocks noChangeAspect="1"/>
          </p:cNvPicPr>
          <p:nvPr/>
        </p:nvPicPr>
        <p:blipFill>
          <a:blip r:embed="rId3" cstate="print"/>
          <a:stretch>
            <a:fillRect/>
          </a:stretch>
        </p:blipFill>
        <p:spPr>
          <a:xfrm>
            <a:off x="783740" y="2310394"/>
            <a:ext cx="5664042" cy="4206520"/>
          </a:xfrm>
          <a:prstGeom prst="rect">
            <a:avLst/>
          </a:prstGeom>
        </p:spPr>
      </p:pic>
      <p:pic>
        <p:nvPicPr>
          <p:cNvPr id="28" name="Imagen 27"/>
          <p:cNvPicPr>
            <a:picLocks noChangeAspect="1"/>
          </p:cNvPicPr>
          <p:nvPr/>
        </p:nvPicPr>
        <p:blipFill>
          <a:blip r:embed="rId4" cstate="print"/>
          <a:stretch>
            <a:fillRect/>
          </a:stretch>
        </p:blipFill>
        <p:spPr>
          <a:xfrm>
            <a:off x="6981371" y="2394854"/>
            <a:ext cx="4192588" cy="4087114"/>
          </a:xfrm>
          <a:prstGeom prst="rect">
            <a:avLst/>
          </a:prstGeom>
        </p:spPr>
      </p:pic>
    </p:spTree>
    <p:extLst>
      <p:ext uri="{BB962C8B-B14F-4D97-AF65-F5344CB8AC3E}">
        <p14:creationId xmlns:p14="http://schemas.microsoft.com/office/powerpoint/2010/main" xmlns="" val="100642424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Resultados: Caso de </a:t>
            </a:r>
            <a:r>
              <a:rPr lang="es-AR" dirty="0" smtClean="0"/>
              <a:t>estudio </a:t>
            </a:r>
            <a:r>
              <a:rPr lang="es-AR" dirty="0"/>
              <a:t>3</a:t>
            </a:r>
          </a:p>
        </p:txBody>
      </p:sp>
      <p:sp>
        <p:nvSpPr>
          <p:cNvPr id="3" name="Marcador de contenido 2"/>
          <p:cNvSpPr>
            <a:spLocks noGrp="1"/>
          </p:cNvSpPr>
          <p:nvPr>
            <p:ph idx="1"/>
          </p:nvPr>
        </p:nvSpPr>
        <p:spPr>
          <a:xfrm>
            <a:off x="1295400" y="1828800"/>
            <a:ext cx="9601200" cy="1079500"/>
          </a:xfrm>
        </p:spPr>
        <p:txBody>
          <a:bodyPr>
            <a:normAutofit/>
          </a:bodyPr>
          <a:lstStyle/>
          <a:p>
            <a:pPr marL="0" indent="0">
              <a:buNone/>
            </a:pPr>
            <a:r>
              <a:rPr lang="es-AR" dirty="0"/>
              <a:t>Análisis del perfil de velocidad horizontal próximo a las paredes fría y caliente.</a:t>
            </a:r>
          </a:p>
        </p:txBody>
      </p:sp>
      <p:pic>
        <p:nvPicPr>
          <p:cNvPr id="6147" name="Picture 3" descr="https://lh4.googleusercontent.com/DAIzDkLjCS9MobZhW9ul03mmawvecjXgss4lxlKKTm9gS-8iajo17E9P4VhmPz7-tpKhYXi79FphMEEp3Gzxtzi17kpTyU_Li_Ky30h4eh_ra2N8eruzCB0lm3Lq5TDJ-fYlRgzZSQ"/>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515100" y="2984500"/>
            <a:ext cx="5220902" cy="351472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4" name="Tabla 3"/>
          <p:cNvGraphicFramePr>
            <a:graphicFrameLocks noGrp="1"/>
          </p:cNvGraphicFramePr>
          <p:nvPr>
            <p:extLst>
              <p:ext uri="{D42A27DB-BD31-4B8C-83A1-F6EECF244321}">
                <p14:modId xmlns:p14="http://schemas.microsoft.com/office/powerpoint/2010/main" xmlns="" val="12158197"/>
              </p:ext>
            </p:extLst>
          </p:nvPr>
        </p:nvGraphicFramePr>
        <p:xfrm>
          <a:off x="723900" y="2788356"/>
          <a:ext cx="5499100" cy="3818777"/>
        </p:xfrm>
        <a:graphic>
          <a:graphicData uri="http://schemas.openxmlformats.org/drawingml/2006/table">
            <a:tbl>
              <a:tblPr>
                <a:tableStyleId>{5C22544A-7EE6-4342-B048-85BDC9FD1C3A}</a:tableStyleId>
              </a:tblPr>
              <a:tblGrid>
                <a:gridCol w="673100">
                  <a:extLst>
                    <a:ext uri="{9D8B030D-6E8A-4147-A177-3AD203B41FA5}">
                      <a16:colId xmlns:a16="http://schemas.microsoft.com/office/drawing/2014/main" xmlns="" val="998069562"/>
                    </a:ext>
                  </a:extLst>
                </a:gridCol>
                <a:gridCol w="1526540">
                  <a:extLst>
                    <a:ext uri="{9D8B030D-6E8A-4147-A177-3AD203B41FA5}">
                      <a16:colId xmlns:a16="http://schemas.microsoft.com/office/drawing/2014/main" xmlns="" val="1454093863"/>
                    </a:ext>
                  </a:extLst>
                </a:gridCol>
                <a:gridCol w="1099820">
                  <a:extLst>
                    <a:ext uri="{9D8B030D-6E8A-4147-A177-3AD203B41FA5}">
                      <a16:colId xmlns:a16="http://schemas.microsoft.com/office/drawing/2014/main" xmlns="" val="2860103142"/>
                    </a:ext>
                  </a:extLst>
                </a:gridCol>
                <a:gridCol w="1099820">
                  <a:extLst>
                    <a:ext uri="{9D8B030D-6E8A-4147-A177-3AD203B41FA5}">
                      <a16:colId xmlns:a16="http://schemas.microsoft.com/office/drawing/2014/main" xmlns="" val="2456596044"/>
                    </a:ext>
                  </a:extLst>
                </a:gridCol>
                <a:gridCol w="1099820">
                  <a:extLst>
                    <a:ext uri="{9D8B030D-6E8A-4147-A177-3AD203B41FA5}">
                      <a16:colId xmlns:a16="http://schemas.microsoft.com/office/drawing/2014/main" xmlns="" val="316056029"/>
                    </a:ext>
                  </a:extLst>
                </a:gridCol>
              </a:tblGrid>
              <a:tr h="713250">
                <a:tc>
                  <a:txBody>
                    <a:bodyPr/>
                    <a:lstStyle/>
                    <a:p>
                      <a:pPr algn="ctr" rtl="0" fontAlgn="ctr"/>
                      <a:r>
                        <a:rPr lang="es-AR" sz="1100" u="none" strike="noStrike" dirty="0">
                          <a:effectLst/>
                        </a:rPr>
                        <a:t>Prueba</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AR" sz="1100" u="none" strike="noStrike" dirty="0">
                          <a:effectLst/>
                        </a:rPr>
                        <a:t>Filtros Aplicados</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AR" sz="1100" u="none" strike="noStrike" dirty="0" smtClean="0">
                          <a:effectLst/>
                        </a:rPr>
                        <a:t>Herramientas</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AR" sz="1100" u="none" strike="noStrike" dirty="0" smtClean="0">
                          <a:effectLst/>
                        </a:rPr>
                        <a:t>Velocidad</a:t>
                      </a:r>
                      <a:r>
                        <a:rPr lang="es-AR" sz="1100" u="none" strike="noStrike" baseline="0" dirty="0" smtClean="0">
                          <a:effectLst/>
                        </a:rPr>
                        <a:t> m</a:t>
                      </a:r>
                      <a:r>
                        <a:rPr lang="es-AR" sz="1100" u="none" strike="noStrike" dirty="0" smtClean="0">
                          <a:effectLst/>
                        </a:rPr>
                        <a:t>ínima normalizada </a:t>
                      </a:r>
                    </a:p>
                    <a:p>
                      <a:pPr algn="ctr" fontAlgn="ctr"/>
                      <a:r>
                        <a:rPr lang="es-AR" sz="1100" u="none" strike="noStrike" dirty="0" smtClean="0">
                          <a:effectLst/>
                        </a:rPr>
                        <a:t>(</a:t>
                      </a:r>
                      <a:r>
                        <a:rPr lang="es-AR" sz="1100" u="none" strike="noStrike" dirty="0">
                          <a:effectLst/>
                        </a:rPr>
                        <a:t>pared fría)</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AR" sz="1100" u="none" strike="noStrike" dirty="0" smtClean="0">
                          <a:effectLst/>
                        </a:rPr>
                        <a:t>Velocidad máxima normalizada</a:t>
                      </a:r>
                    </a:p>
                    <a:p>
                      <a:pPr algn="ctr" fontAlgn="ctr"/>
                      <a:r>
                        <a:rPr lang="es-AR" sz="1100" u="none" strike="noStrike" dirty="0" smtClean="0">
                          <a:effectLst/>
                        </a:rPr>
                        <a:t>(</a:t>
                      </a:r>
                      <a:r>
                        <a:rPr lang="es-AR" sz="1100" u="none" strike="noStrike" dirty="0">
                          <a:effectLst/>
                        </a:rPr>
                        <a:t>pared caliente)</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45582121"/>
                  </a:ext>
                </a:extLst>
              </a:tr>
              <a:tr h="458224">
                <a:tc>
                  <a:txBody>
                    <a:bodyPr/>
                    <a:lstStyle/>
                    <a:p>
                      <a:pPr algn="ctr" fontAlgn="ctr"/>
                      <a:r>
                        <a:rPr lang="es-AR" sz="1100" u="none" strike="noStrike" dirty="0">
                          <a:effectLst/>
                        </a:rPr>
                        <a:t>1</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AR" sz="1100" u="none" strike="noStrike" dirty="0">
                          <a:effectLst/>
                        </a:rPr>
                        <a:t>Correlación Cruzada</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AR" sz="1100" u="none" strike="noStrike">
                          <a:effectLst/>
                        </a:rPr>
                        <a:t>JPIV</a:t>
                      </a:r>
                      <a:endParaRPr lang="es-AR" sz="1100" b="0" i="0" u="none" strike="noStrike">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AR" sz="1100" u="none" strike="noStrike">
                          <a:effectLst/>
                        </a:rPr>
                        <a:t>-0,0123</a:t>
                      </a:r>
                      <a:endParaRPr lang="es-AR" sz="1100" b="0" i="0" u="none" strike="noStrike">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AR" sz="1100" u="none" strike="noStrike" dirty="0">
                          <a:effectLst/>
                        </a:rPr>
                        <a:t>0,0181</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96736763"/>
                  </a:ext>
                </a:extLst>
              </a:tr>
              <a:tr h="234700">
                <a:tc rowSpan="2">
                  <a:txBody>
                    <a:bodyPr/>
                    <a:lstStyle/>
                    <a:p>
                      <a:pPr algn="ctr" fontAlgn="ctr"/>
                      <a:r>
                        <a:rPr lang="es-AR" sz="1100" u="none" strike="noStrike" dirty="0">
                          <a:effectLst/>
                        </a:rPr>
                        <a:t>2</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AR" sz="1100" u="none" strike="noStrike" dirty="0">
                          <a:effectLst/>
                        </a:rPr>
                        <a:t>CLAHE</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AR" sz="1100" u="none" strike="noStrike" dirty="0">
                          <a:effectLst/>
                        </a:rPr>
                        <a:t>ImageJ</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AR" sz="1100" u="none" strike="noStrike" dirty="0">
                          <a:effectLst/>
                        </a:rPr>
                        <a:t>-0,0146</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AR" sz="1100" u="none" strike="noStrike" dirty="0">
                          <a:effectLst/>
                        </a:rPr>
                        <a:t>0,0186</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59644927"/>
                  </a:ext>
                </a:extLst>
              </a:tr>
              <a:tr h="458224">
                <a:tc vMerge="1">
                  <a:txBody>
                    <a:bodyPr/>
                    <a:lstStyle/>
                    <a:p>
                      <a:endParaRPr lang="es-AR"/>
                    </a:p>
                  </a:txBody>
                  <a:tcPr/>
                </a:tc>
                <a:tc>
                  <a:txBody>
                    <a:bodyPr/>
                    <a:lstStyle/>
                    <a:p>
                      <a:pPr algn="ctr" fontAlgn="ctr"/>
                      <a:r>
                        <a:rPr lang="es-AR" sz="1100" u="none" strike="noStrike" dirty="0">
                          <a:effectLst/>
                        </a:rPr>
                        <a:t>Correlación Cruzada</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AR" sz="1100" u="none" strike="noStrike" dirty="0">
                          <a:effectLst/>
                        </a:rPr>
                        <a:t>JPIV</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AR"/>
                    </a:p>
                  </a:txBody>
                  <a:tcPr/>
                </a:tc>
                <a:tc vMerge="1">
                  <a:txBody>
                    <a:bodyPr/>
                    <a:lstStyle/>
                    <a:p>
                      <a:endParaRPr lang="es-AR"/>
                    </a:p>
                  </a:txBody>
                  <a:tcPr/>
                </a:tc>
                <a:extLst>
                  <a:ext uri="{0D108BD9-81ED-4DB2-BD59-A6C34878D82A}">
                    <a16:rowId xmlns:a16="http://schemas.microsoft.com/office/drawing/2014/main" xmlns="" val="1981856983"/>
                  </a:ext>
                </a:extLst>
              </a:tr>
              <a:tr h="234700">
                <a:tc rowSpan="4">
                  <a:txBody>
                    <a:bodyPr/>
                    <a:lstStyle/>
                    <a:p>
                      <a:pPr algn="ctr" fontAlgn="ctr"/>
                      <a:r>
                        <a:rPr lang="es-AR" sz="1100" u="none" strike="noStrike" dirty="0">
                          <a:effectLst/>
                        </a:rPr>
                        <a:t>3</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AR" sz="1100" u="none" strike="noStrike">
                          <a:effectLst/>
                        </a:rPr>
                        <a:t>CLAHE</a:t>
                      </a:r>
                      <a:endParaRPr lang="es-AR" sz="1100" b="0" i="0" u="none" strike="noStrike">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AR" sz="1100" u="none" strike="noStrike" dirty="0">
                          <a:effectLst/>
                        </a:rPr>
                        <a:t>ImageJ</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ctr"/>
                      <a:r>
                        <a:rPr lang="es-AR" sz="1100" u="none" strike="noStrike" dirty="0">
                          <a:effectLst/>
                        </a:rPr>
                        <a:t>-0,0146</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ctr"/>
                      <a:r>
                        <a:rPr lang="es-AR" sz="1100" u="none" strike="noStrike">
                          <a:effectLst/>
                        </a:rPr>
                        <a:t>0,0186</a:t>
                      </a:r>
                      <a:endParaRPr lang="es-AR" sz="1100" b="0" i="0" u="none" strike="noStrike">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67517148"/>
                  </a:ext>
                </a:extLst>
              </a:tr>
              <a:tr h="458224">
                <a:tc vMerge="1">
                  <a:txBody>
                    <a:bodyPr/>
                    <a:lstStyle/>
                    <a:p>
                      <a:endParaRPr lang="es-AR"/>
                    </a:p>
                  </a:txBody>
                  <a:tcPr/>
                </a:tc>
                <a:tc>
                  <a:txBody>
                    <a:bodyPr/>
                    <a:lstStyle/>
                    <a:p>
                      <a:pPr algn="ctr" fontAlgn="ctr"/>
                      <a:r>
                        <a:rPr lang="es-AR" sz="1100" u="none" strike="noStrike">
                          <a:effectLst/>
                        </a:rPr>
                        <a:t>Correlación Cruzada</a:t>
                      </a:r>
                      <a:endParaRPr lang="es-AR" sz="1100" b="0" i="0" u="none" strike="noStrike">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AR" sz="1100" u="none" strike="noStrike" dirty="0">
                          <a:effectLst/>
                        </a:rPr>
                        <a:t>JPIV</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AR"/>
                    </a:p>
                  </a:txBody>
                  <a:tcPr/>
                </a:tc>
                <a:tc vMerge="1">
                  <a:txBody>
                    <a:bodyPr/>
                    <a:lstStyle/>
                    <a:p>
                      <a:endParaRPr lang="es-AR"/>
                    </a:p>
                  </a:txBody>
                  <a:tcPr/>
                </a:tc>
                <a:extLst>
                  <a:ext uri="{0D108BD9-81ED-4DB2-BD59-A6C34878D82A}">
                    <a16:rowId xmlns:a16="http://schemas.microsoft.com/office/drawing/2014/main" xmlns="" val="3037291417"/>
                  </a:ext>
                </a:extLst>
              </a:tr>
              <a:tr h="290850">
                <a:tc vMerge="1">
                  <a:txBody>
                    <a:bodyPr/>
                    <a:lstStyle/>
                    <a:p>
                      <a:endParaRPr lang="es-AR"/>
                    </a:p>
                  </a:txBody>
                  <a:tcPr/>
                </a:tc>
                <a:tc>
                  <a:txBody>
                    <a:bodyPr/>
                    <a:lstStyle/>
                    <a:p>
                      <a:pPr algn="ctr" fontAlgn="ctr"/>
                      <a:r>
                        <a:rPr lang="es-AR" sz="1100" u="none" strike="noStrike">
                          <a:effectLst/>
                        </a:rPr>
                        <a:t>Global Filter</a:t>
                      </a:r>
                      <a:endParaRPr lang="es-AR" sz="1100" b="0" i="0" u="none" strike="noStrike">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AR" sz="1100" u="none" strike="noStrike" dirty="0">
                          <a:effectLst/>
                        </a:rPr>
                        <a:t>MatPIV</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AR"/>
                    </a:p>
                  </a:txBody>
                  <a:tcPr/>
                </a:tc>
                <a:tc vMerge="1">
                  <a:txBody>
                    <a:bodyPr/>
                    <a:lstStyle/>
                    <a:p>
                      <a:endParaRPr lang="es-AR"/>
                    </a:p>
                  </a:txBody>
                  <a:tcPr/>
                </a:tc>
                <a:extLst>
                  <a:ext uri="{0D108BD9-81ED-4DB2-BD59-A6C34878D82A}">
                    <a16:rowId xmlns:a16="http://schemas.microsoft.com/office/drawing/2014/main" xmlns="" val="3142760426"/>
                  </a:ext>
                </a:extLst>
              </a:tr>
              <a:tr h="288857">
                <a:tc vMerge="1">
                  <a:txBody>
                    <a:bodyPr/>
                    <a:lstStyle/>
                    <a:p>
                      <a:endParaRPr lang="es-AR"/>
                    </a:p>
                  </a:txBody>
                  <a:tcPr/>
                </a:tc>
                <a:tc>
                  <a:txBody>
                    <a:bodyPr/>
                    <a:lstStyle/>
                    <a:p>
                      <a:pPr algn="ctr" fontAlgn="ctr"/>
                      <a:r>
                        <a:rPr lang="es-AR" sz="1100" u="none" strike="noStrike" dirty="0" err="1">
                          <a:effectLst/>
                        </a:rPr>
                        <a:t>Nan</a:t>
                      </a:r>
                      <a:r>
                        <a:rPr lang="es-AR" sz="1100" u="none" strike="noStrike" dirty="0">
                          <a:effectLst/>
                        </a:rPr>
                        <a:t> </a:t>
                      </a:r>
                      <a:r>
                        <a:rPr lang="es-AR" sz="1100" u="none" strike="noStrike" dirty="0" err="1">
                          <a:effectLst/>
                        </a:rPr>
                        <a:t>Interpolation</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AR"/>
                    </a:p>
                  </a:txBody>
                  <a:tcPr/>
                </a:tc>
                <a:tc vMerge="1">
                  <a:txBody>
                    <a:bodyPr/>
                    <a:lstStyle/>
                    <a:p>
                      <a:endParaRPr lang="es-AR"/>
                    </a:p>
                  </a:txBody>
                  <a:tcPr/>
                </a:tc>
                <a:tc vMerge="1">
                  <a:txBody>
                    <a:bodyPr/>
                    <a:lstStyle/>
                    <a:p>
                      <a:endParaRPr lang="es-AR"/>
                    </a:p>
                  </a:txBody>
                  <a:tcPr/>
                </a:tc>
                <a:extLst>
                  <a:ext uri="{0D108BD9-81ED-4DB2-BD59-A6C34878D82A}">
                    <a16:rowId xmlns:a16="http://schemas.microsoft.com/office/drawing/2014/main" xmlns="" val="2459080961"/>
                  </a:ext>
                </a:extLst>
              </a:tr>
              <a:tr h="234700">
                <a:tc rowSpan="2">
                  <a:txBody>
                    <a:bodyPr/>
                    <a:lstStyle/>
                    <a:p>
                      <a:pPr algn="ctr" fontAlgn="ctr"/>
                      <a:r>
                        <a:rPr lang="es-AR" sz="1100" u="none" strike="noStrike" dirty="0">
                          <a:effectLst/>
                        </a:rPr>
                        <a:t> </a:t>
                      </a:r>
                      <a:endParaRPr lang="es-AR" sz="1100" b="0" i="0" u="none" strike="noStrike" dirty="0">
                        <a:solidFill>
                          <a:srgbClr val="000000"/>
                        </a:solidFill>
                        <a:effectLst/>
                        <a:latin typeface="Calibri" panose="020F0502020204030204" pitchFamily="34" charset="0"/>
                      </a:endParaRPr>
                    </a:p>
                    <a:p>
                      <a:pPr algn="ctr" fontAlgn="ctr"/>
                      <a:r>
                        <a:rPr lang="es-AR" sz="1100" u="none" strike="noStrike" dirty="0">
                          <a:effectLst/>
                        </a:rPr>
                        <a:t> </a:t>
                      </a:r>
                      <a:endParaRPr lang="es-AR"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ctr"/>
                      <a:r>
                        <a:rPr lang="es-AR" sz="1100" u="none" strike="noStrike">
                          <a:effectLst/>
                        </a:rPr>
                        <a:t>Numérico</a:t>
                      </a:r>
                      <a:endParaRPr lang="es-AR" sz="1100" b="0" i="0" u="none" strike="noStrike">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AR"/>
                    </a:p>
                  </a:txBody>
                  <a:tcPr/>
                </a:tc>
                <a:tc>
                  <a:txBody>
                    <a:bodyPr/>
                    <a:lstStyle/>
                    <a:p>
                      <a:pPr algn="ctr" fontAlgn="ctr"/>
                      <a:r>
                        <a:rPr lang="es-AR" sz="1100" u="none" strike="noStrike">
                          <a:effectLst/>
                        </a:rPr>
                        <a:t>-0,0184</a:t>
                      </a:r>
                      <a:endParaRPr lang="es-AR" sz="1100" b="0" i="0" u="none" strike="noStrike">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AR" sz="1100" u="none" strike="noStrike" dirty="0">
                          <a:effectLst/>
                        </a:rPr>
                        <a:t>0,0204</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34162651"/>
                  </a:ext>
                </a:extLst>
              </a:tr>
              <a:tr h="447048">
                <a:tc vMerge="1">
                  <a:txBody>
                    <a:bodyPr/>
                    <a:lstStyle/>
                    <a:p>
                      <a:pPr algn="ctr" fontAlgn="ctr"/>
                      <a:endParaRPr lang="es-AR"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ctr"/>
                      <a:r>
                        <a:rPr lang="es-AR" sz="1100" u="none" strike="noStrike">
                          <a:effectLst/>
                        </a:rPr>
                        <a:t>Experimental según el artículo referenciado</a:t>
                      </a:r>
                      <a:endParaRPr lang="es-AR" sz="1100" b="0" i="0" u="none" strike="noStrike">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AR"/>
                    </a:p>
                  </a:txBody>
                  <a:tcPr/>
                </a:tc>
                <a:tc>
                  <a:txBody>
                    <a:bodyPr/>
                    <a:lstStyle/>
                    <a:p>
                      <a:pPr algn="ctr" fontAlgn="ctr"/>
                      <a:r>
                        <a:rPr lang="es-AR" sz="1100" u="none" strike="noStrike" dirty="0">
                          <a:effectLst/>
                        </a:rPr>
                        <a:t>-0,0147</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AR" sz="1100" u="none" strike="noStrike" dirty="0">
                          <a:effectLst/>
                        </a:rPr>
                        <a:t>0,0198 </a:t>
                      </a:r>
                      <a:endParaRPr lang="es-AR"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9722496"/>
                  </a:ext>
                </a:extLst>
              </a:tr>
            </a:tbl>
          </a:graphicData>
        </a:graphic>
      </p:graphicFrame>
    </p:spTree>
    <p:extLst>
      <p:ext uri="{BB962C8B-B14F-4D97-AF65-F5344CB8AC3E}">
        <p14:creationId xmlns:p14="http://schemas.microsoft.com/office/powerpoint/2010/main" xmlns="" val="151165452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Resultados: Caso de </a:t>
            </a:r>
            <a:r>
              <a:rPr lang="es-AR" dirty="0" smtClean="0"/>
              <a:t>estudio 4</a:t>
            </a:r>
            <a:endParaRPr lang="es-AR" dirty="0"/>
          </a:p>
        </p:txBody>
      </p:sp>
      <p:graphicFrame>
        <p:nvGraphicFramePr>
          <p:cNvPr id="6" name="Diagrama 5"/>
          <p:cNvGraphicFramePr/>
          <p:nvPr>
            <p:extLst/>
          </p:nvPr>
        </p:nvGraphicFramePr>
        <p:xfrm>
          <a:off x="269822" y="3289300"/>
          <a:ext cx="11737299" cy="139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Marcador de contenido 7"/>
          <p:cNvSpPr>
            <a:spLocks noGrp="1"/>
          </p:cNvSpPr>
          <p:nvPr>
            <p:ph idx="1"/>
          </p:nvPr>
        </p:nvSpPr>
        <p:spPr>
          <a:xfrm>
            <a:off x="1295400" y="1892300"/>
            <a:ext cx="9601200" cy="749300"/>
          </a:xfrm>
        </p:spPr>
        <p:txBody>
          <a:bodyPr>
            <a:normAutofit/>
          </a:bodyPr>
          <a:lstStyle/>
          <a:p>
            <a:pPr marL="0" indent="0">
              <a:buNone/>
            </a:pPr>
            <a:r>
              <a:rPr lang="es-ES" dirty="0" smtClean="0"/>
              <a:t>Flujo </a:t>
            </a:r>
            <a:r>
              <a:rPr lang="es-ES" dirty="0"/>
              <a:t>laminar </a:t>
            </a:r>
            <a:r>
              <a:rPr lang="es-ES" dirty="0" err="1" smtClean="0"/>
              <a:t>Poiseuille</a:t>
            </a:r>
            <a:r>
              <a:rPr lang="es-ES" dirty="0" smtClean="0"/>
              <a:t>.</a:t>
            </a:r>
            <a:endParaRPr lang="es-AR" dirty="0"/>
          </a:p>
        </p:txBody>
      </p:sp>
    </p:spTree>
    <p:extLst>
      <p:ext uri="{BB962C8B-B14F-4D97-AF65-F5344CB8AC3E}">
        <p14:creationId xmlns:p14="http://schemas.microsoft.com/office/powerpoint/2010/main" xmlns="" val="50561179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Resultados: Caso de estudio 4</a:t>
            </a:r>
            <a:endParaRPr lang="es-AR" dirty="0"/>
          </a:p>
        </p:txBody>
      </p:sp>
      <p:sp>
        <p:nvSpPr>
          <p:cNvPr id="3" name="Marcador de contenido 2"/>
          <p:cNvSpPr>
            <a:spLocks noGrp="1"/>
          </p:cNvSpPr>
          <p:nvPr>
            <p:ph idx="1"/>
          </p:nvPr>
        </p:nvSpPr>
        <p:spPr>
          <a:xfrm>
            <a:off x="1295400" y="1828799"/>
            <a:ext cx="9601200" cy="1143001"/>
          </a:xfrm>
        </p:spPr>
        <p:txBody>
          <a:bodyPr>
            <a:normAutofit/>
          </a:bodyPr>
          <a:lstStyle/>
          <a:p>
            <a:pPr marL="0" indent="0">
              <a:buNone/>
            </a:pPr>
            <a:r>
              <a:rPr lang="es-ES" dirty="0" smtClean="0"/>
              <a:t>Estudio experimental de un flujo laminar </a:t>
            </a:r>
            <a:r>
              <a:rPr lang="es-ES" dirty="0" err="1" smtClean="0"/>
              <a:t>Poiseuille</a:t>
            </a:r>
            <a:r>
              <a:rPr lang="es-ES" dirty="0" smtClean="0"/>
              <a:t> donde las partículas siguen trayectorias definidas con un perfil de velocidad parabólico.</a:t>
            </a:r>
            <a:endParaRPr lang="es-AR" dirty="0"/>
          </a:p>
        </p:txBody>
      </p:sp>
      <p:sp>
        <p:nvSpPr>
          <p:cNvPr id="4" name="3 Rectángulo"/>
          <p:cNvSpPr/>
          <p:nvPr/>
        </p:nvSpPr>
        <p:spPr>
          <a:xfrm>
            <a:off x="3657600" y="3333750"/>
            <a:ext cx="4914900" cy="200025"/>
          </a:xfrm>
          <a:prstGeom prst="rect">
            <a:avLst/>
          </a:prstGeom>
          <a:solidFill>
            <a:schemeClr val="tx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6" name="5 Conector recto"/>
          <p:cNvCxnSpPr/>
          <p:nvPr/>
        </p:nvCxnSpPr>
        <p:spPr>
          <a:xfrm>
            <a:off x="3657600" y="3533775"/>
            <a:ext cx="4914900"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7 Rectángulo"/>
          <p:cNvSpPr/>
          <p:nvPr/>
        </p:nvSpPr>
        <p:spPr>
          <a:xfrm>
            <a:off x="3657600" y="5821845"/>
            <a:ext cx="4914900" cy="200025"/>
          </a:xfrm>
          <a:prstGeom prst="rect">
            <a:avLst/>
          </a:prstGeom>
          <a:solidFill>
            <a:schemeClr val="tx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9" name="8 Conector recto"/>
          <p:cNvCxnSpPr/>
          <p:nvPr/>
        </p:nvCxnSpPr>
        <p:spPr>
          <a:xfrm>
            <a:off x="3657600" y="5821845"/>
            <a:ext cx="4914900"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a:off x="4094923" y="3533775"/>
            <a:ext cx="0" cy="228807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17 Forma libre"/>
          <p:cNvSpPr/>
          <p:nvPr/>
        </p:nvSpPr>
        <p:spPr>
          <a:xfrm>
            <a:off x="4084983" y="3548270"/>
            <a:ext cx="4273826" cy="2273575"/>
          </a:xfrm>
          <a:custGeom>
            <a:avLst/>
            <a:gdLst>
              <a:gd name="connsiteX0" fmla="*/ 0 w 4253948"/>
              <a:gd name="connsiteY0" fmla="*/ 0 h 1948069"/>
              <a:gd name="connsiteX1" fmla="*/ 4253948 w 4253948"/>
              <a:gd name="connsiteY1" fmla="*/ 944217 h 1948069"/>
              <a:gd name="connsiteX2" fmla="*/ 0 w 4253948"/>
              <a:gd name="connsiteY2" fmla="*/ 1948069 h 1948069"/>
            </a:gdLst>
            <a:ahLst/>
            <a:cxnLst>
              <a:cxn ang="0">
                <a:pos x="connsiteX0" y="connsiteY0"/>
              </a:cxn>
              <a:cxn ang="0">
                <a:pos x="connsiteX1" y="connsiteY1"/>
              </a:cxn>
              <a:cxn ang="0">
                <a:pos x="connsiteX2" y="connsiteY2"/>
              </a:cxn>
            </a:cxnLst>
            <a:rect l="l" t="t" r="r" b="b"/>
            <a:pathLst>
              <a:path w="4253948" h="1948069">
                <a:moveTo>
                  <a:pt x="0" y="0"/>
                </a:moveTo>
                <a:cubicBezTo>
                  <a:pt x="2126974" y="309769"/>
                  <a:pt x="4253948" y="619539"/>
                  <a:pt x="4253948" y="944217"/>
                </a:cubicBezTo>
                <a:cubicBezTo>
                  <a:pt x="4253948" y="1268895"/>
                  <a:pt x="2126974" y="1608482"/>
                  <a:pt x="0" y="1948069"/>
                </a:cubicBezTo>
              </a:path>
            </a:pathLst>
          </a:cu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cxnSp>
        <p:nvCxnSpPr>
          <p:cNvPr id="22" name="21 Conector recto de flecha"/>
          <p:cNvCxnSpPr/>
          <p:nvPr/>
        </p:nvCxnSpPr>
        <p:spPr>
          <a:xfrm>
            <a:off x="4094923" y="3786809"/>
            <a:ext cx="1199322"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p:nvPr/>
        </p:nvCxnSpPr>
        <p:spPr>
          <a:xfrm>
            <a:off x="4108177" y="3998843"/>
            <a:ext cx="237213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25 Conector recto de flecha"/>
          <p:cNvCxnSpPr/>
          <p:nvPr/>
        </p:nvCxnSpPr>
        <p:spPr>
          <a:xfrm>
            <a:off x="4108177" y="4200940"/>
            <a:ext cx="3256719"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34 Conector recto de flecha"/>
          <p:cNvCxnSpPr/>
          <p:nvPr/>
        </p:nvCxnSpPr>
        <p:spPr>
          <a:xfrm>
            <a:off x="4114800" y="4432853"/>
            <a:ext cx="395577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36 Conector recto de flecha"/>
          <p:cNvCxnSpPr>
            <a:endCxn id="18" idx="1"/>
          </p:cNvCxnSpPr>
          <p:nvPr/>
        </p:nvCxnSpPr>
        <p:spPr>
          <a:xfrm>
            <a:off x="4094923" y="4650258"/>
            <a:ext cx="426388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40 Conector recto de flecha"/>
          <p:cNvCxnSpPr/>
          <p:nvPr/>
        </p:nvCxnSpPr>
        <p:spPr>
          <a:xfrm>
            <a:off x="4127224" y="4883427"/>
            <a:ext cx="395577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43 Conector recto de flecha"/>
          <p:cNvCxnSpPr/>
          <p:nvPr/>
        </p:nvCxnSpPr>
        <p:spPr>
          <a:xfrm>
            <a:off x="4114800" y="5108714"/>
            <a:ext cx="3256719"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44 Conector recto de flecha"/>
          <p:cNvCxnSpPr/>
          <p:nvPr/>
        </p:nvCxnSpPr>
        <p:spPr>
          <a:xfrm>
            <a:off x="4104861" y="5343940"/>
            <a:ext cx="237213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46 Conector recto de flecha"/>
          <p:cNvCxnSpPr/>
          <p:nvPr/>
        </p:nvCxnSpPr>
        <p:spPr>
          <a:xfrm>
            <a:off x="4101549" y="5569226"/>
            <a:ext cx="1199322"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6925041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Resultados: Caso de estudio 4</a:t>
            </a:r>
            <a:endParaRPr lang="es-AR" dirty="0"/>
          </a:p>
        </p:txBody>
      </p:sp>
      <p:pic>
        <p:nvPicPr>
          <p:cNvPr id="1027" name="Picture 3" descr="https://lh6.googleusercontent.com/idLHNwVFhxkCqZ2ZQGjl-ueRXi1njaLw7Ru0-62PkEWp-aReZEBR9ZPL_PgiD8BVpoAKN3nhiWqaLbWRdJmVE1gWJXws1--qL6incRgl6El0H2OTI80_Ebf-CkA_S-J1g6g_FMPL5A"/>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8986"/>
          <a:stretch/>
        </p:blipFill>
        <p:spPr bwMode="auto">
          <a:xfrm>
            <a:off x="1860723" y="2286000"/>
            <a:ext cx="8531506" cy="4275583"/>
          </a:xfrm>
          <a:prstGeom prst="rect">
            <a:avLst/>
          </a:prstGeom>
          <a:noFill/>
          <a:extLst>
            <a:ext uri="{909E8E84-426E-40DD-AFC4-6F175D3DCCD1}">
              <a14:hiddenFill xmlns:a14="http://schemas.microsoft.com/office/drawing/2010/main" xmlns="">
                <a:solidFill>
                  <a:srgbClr val="FFFFFF"/>
                </a:solidFill>
              </a14:hiddenFill>
            </a:ext>
          </a:extLst>
        </p:spPr>
      </p:pic>
      <p:sp>
        <p:nvSpPr>
          <p:cNvPr id="8" name="Marcador de contenido 2"/>
          <p:cNvSpPr txBox="1">
            <a:spLocks/>
          </p:cNvSpPr>
          <p:nvPr/>
        </p:nvSpPr>
        <p:spPr>
          <a:xfrm>
            <a:off x="1295400" y="1828800"/>
            <a:ext cx="9601200" cy="43434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s-ES" dirty="0" smtClean="0"/>
              <a:t>Configuración del canal.</a:t>
            </a:r>
            <a:endParaRPr lang="es-AR" dirty="0"/>
          </a:p>
        </p:txBody>
      </p:sp>
    </p:spTree>
    <p:extLst>
      <p:ext uri="{BB962C8B-B14F-4D97-AF65-F5344CB8AC3E}">
        <p14:creationId xmlns:p14="http://schemas.microsoft.com/office/powerpoint/2010/main" xmlns="" val="208610754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Resultados: Caso de estudio 4</a:t>
            </a:r>
            <a:endParaRPr lang="es-ES" dirty="0"/>
          </a:p>
        </p:txBody>
      </p:sp>
      <p:pic>
        <p:nvPicPr>
          <p:cNvPr id="4" name="Marcador de contenido 3"/>
          <p:cNvPicPr>
            <a:picLocks noGrp="1" noChangeAspect="1"/>
          </p:cNvPicPr>
          <p:nvPr>
            <p:ph idx="1"/>
          </p:nvPr>
        </p:nvPicPr>
        <p:blipFill rotWithShape="1">
          <a:blip r:embed="rId2" cstate="print">
            <a:extLst>
              <a:ext uri="{28A0092B-C50C-407E-A947-70E740481C1C}">
                <a14:useLocalDpi xmlns:a14="http://schemas.microsoft.com/office/drawing/2010/main" xmlns="" val="0"/>
              </a:ext>
            </a:extLst>
          </a:blip>
          <a:srcRect r="681" b="17785"/>
          <a:stretch/>
        </p:blipFill>
        <p:spPr>
          <a:xfrm>
            <a:off x="2989942" y="2403574"/>
            <a:ext cx="6720114" cy="4141213"/>
          </a:xfrm>
        </p:spPr>
      </p:pic>
      <p:sp>
        <p:nvSpPr>
          <p:cNvPr id="5" name="Marcador de contenido 2"/>
          <p:cNvSpPr txBox="1">
            <a:spLocks/>
          </p:cNvSpPr>
          <p:nvPr/>
        </p:nvSpPr>
        <p:spPr>
          <a:xfrm>
            <a:off x="1295400" y="1828800"/>
            <a:ext cx="9601200" cy="43434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s-ES" dirty="0" smtClean="0"/>
              <a:t>Configuración del plano láser.</a:t>
            </a:r>
            <a:endParaRPr lang="es-AR"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Resultados: Caso de estudio 4</a:t>
            </a:r>
            <a:endParaRPr lang="es-ES" dirty="0"/>
          </a:p>
        </p:txBody>
      </p:sp>
      <p:pic>
        <p:nvPicPr>
          <p:cNvPr id="4" name="Picture 2" descr="https://lh3.googleusercontent.com/I-RQ9k8juGCdVzk-7F9cuh0-g3dPHcRY_GkHVOj92HYnfC35SVFQm1Q-9CqFe3XHMbdkU7qqnZL8XaMhT3MIgbiwVEPOSIoFTk6Apy_hXh2X9vJwQNGxxnhCxc5uOGXBjBVUN_47fQ"/>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48487" y="1756229"/>
            <a:ext cx="5417620" cy="4848769"/>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Imagen 4"/>
          <p:cNvPicPr>
            <a:picLocks noChangeAspect="1"/>
          </p:cNvPicPr>
          <p:nvPr/>
        </p:nvPicPr>
        <p:blipFill rotWithShape="1">
          <a:blip r:embed="rId3" cstate="print">
            <a:extLst>
              <a:ext uri="{28A0092B-C50C-407E-A947-70E740481C1C}">
                <a14:useLocalDpi xmlns:a14="http://schemas.microsoft.com/office/drawing/2010/main" xmlns="" val="0"/>
              </a:ext>
            </a:extLst>
          </a:blip>
          <a:srcRect l="11053" r="18290"/>
          <a:stretch/>
        </p:blipFill>
        <p:spPr>
          <a:xfrm>
            <a:off x="6598580" y="1757997"/>
            <a:ext cx="4577411" cy="485870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Resultados: Caso de </a:t>
            </a:r>
            <a:r>
              <a:rPr lang="es-AR" dirty="0" smtClean="0"/>
              <a:t>estudio </a:t>
            </a:r>
            <a:r>
              <a:rPr lang="es-AR" dirty="0"/>
              <a:t>4</a:t>
            </a:r>
          </a:p>
        </p:txBody>
      </p:sp>
      <p:pic>
        <p:nvPicPr>
          <p:cNvPr id="7" name="video8">
            <a:hlinkClick r:id="" action="ppaction://media"/>
          </p:cNvPr>
          <p:cNvPicPr>
            <a:picLocks noGrp="1" noChangeAspect="1"/>
          </p:cNvPicPr>
          <p:nvPr>
            <p:ph idx="1"/>
            <a:videoFile r:link="rId1"/>
            <p:extLst>
              <p:ext uri="{DAA4B4D4-6D71-4841-9C94-3DE7FCFB9230}">
                <p14:media xmlns:p14="http://schemas.microsoft.com/office/powerpoint/2010/main" xmlns="" r:embed="rId4"/>
              </p:ext>
            </p:extLst>
          </p:nvPr>
        </p:nvPicPr>
        <p:blipFill>
          <a:blip r:embed="rId5" cstate="print"/>
          <a:stretch>
            <a:fillRect/>
          </a:stretch>
        </p:blipFill>
        <p:spPr>
          <a:xfrm>
            <a:off x="2235200" y="1857828"/>
            <a:ext cx="7721600" cy="4343400"/>
          </a:xfrm>
        </p:spPr>
      </p:pic>
    </p:spTree>
    <p:extLst>
      <p:ext uri="{BB962C8B-B14F-4D97-AF65-F5344CB8AC3E}">
        <p14:creationId xmlns:p14="http://schemas.microsoft.com/office/powerpoint/2010/main" xmlns="" val="171308841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Resultados: Caso de </a:t>
            </a:r>
            <a:r>
              <a:rPr lang="es-AR" dirty="0" smtClean="0"/>
              <a:t>estudio </a:t>
            </a:r>
            <a:r>
              <a:rPr lang="es-AR" dirty="0"/>
              <a:t>4</a:t>
            </a:r>
          </a:p>
        </p:txBody>
      </p:sp>
      <p:sp>
        <p:nvSpPr>
          <p:cNvPr id="6" name="Marcador de contenido 2"/>
          <p:cNvSpPr>
            <a:spLocks noGrp="1"/>
          </p:cNvSpPr>
          <p:nvPr>
            <p:ph idx="1"/>
          </p:nvPr>
        </p:nvSpPr>
        <p:spPr>
          <a:xfrm>
            <a:off x="1295400" y="1828800"/>
            <a:ext cx="9601200" cy="4343400"/>
          </a:xfrm>
        </p:spPr>
        <p:txBody>
          <a:bodyPr/>
          <a:lstStyle/>
          <a:p>
            <a:pPr marL="0" indent="0">
              <a:buNone/>
            </a:pPr>
            <a:r>
              <a:rPr lang="es-ES" dirty="0" smtClean="0"/>
              <a:t>Resultados del perfil de velocidad en diferentes instantes de tiempo.</a:t>
            </a:r>
            <a:endParaRPr lang="es-AR" dirty="0"/>
          </a:p>
        </p:txBody>
      </p:sp>
      <p:graphicFrame>
        <p:nvGraphicFramePr>
          <p:cNvPr id="10" name="1 Gráfico"/>
          <p:cNvGraphicFramePr>
            <a:graphicFrameLocks/>
          </p:cNvGraphicFramePr>
          <p:nvPr>
            <p:extLst>
              <p:ext uri="{D42A27DB-BD31-4B8C-83A1-F6EECF244321}">
                <p14:modId xmlns:p14="http://schemas.microsoft.com/office/powerpoint/2010/main" xmlns="" val="27018384"/>
              </p:ext>
            </p:extLst>
          </p:nvPr>
        </p:nvGraphicFramePr>
        <p:xfrm>
          <a:off x="3810000" y="2717799"/>
          <a:ext cx="4572000" cy="359092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1 Gráfico"/>
          <p:cNvGraphicFramePr>
            <a:graphicFrameLocks/>
          </p:cNvGraphicFramePr>
          <p:nvPr>
            <p:extLst>
              <p:ext uri="{D42A27DB-BD31-4B8C-83A1-F6EECF244321}">
                <p14:modId xmlns:p14="http://schemas.microsoft.com/office/powerpoint/2010/main" xmlns="" val="3163673604"/>
              </p:ext>
            </p:extLst>
          </p:nvPr>
        </p:nvGraphicFramePr>
        <p:xfrm>
          <a:off x="3810000" y="2717799"/>
          <a:ext cx="4572000" cy="35909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1 Gráfico"/>
          <p:cNvGraphicFramePr>
            <a:graphicFrameLocks/>
          </p:cNvGraphicFramePr>
          <p:nvPr>
            <p:extLst>
              <p:ext uri="{D42A27DB-BD31-4B8C-83A1-F6EECF244321}">
                <p14:modId xmlns:p14="http://schemas.microsoft.com/office/powerpoint/2010/main" xmlns="" val="3157346128"/>
              </p:ext>
            </p:extLst>
          </p:nvPr>
        </p:nvGraphicFramePr>
        <p:xfrm>
          <a:off x="3810000" y="2717799"/>
          <a:ext cx="4572000" cy="359092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1 Gráfico"/>
          <p:cNvGraphicFramePr>
            <a:graphicFrameLocks/>
          </p:cNvGraphicFramePr>
          <p:nvPr>
            <p:extLst>
              <p:ext uri="{D42A27DB-BD31-4B8C-83A1-F6EECF244321}">
                <p14:modId xmlns:p14="http://schemas.microsoft.com/office/powerpoint/2010/main" xmlns="" val="1888098043"/>
              </p:ext>
            </p:extLst>
          </p:nvPr>
        </p:nvGraphicFramePr>
        <p:xfrm>
          <a:off x="3810000" y="2717799"/>
          <a:ext cx="4572000" cy="3590926"/>
        </p:xfrm>
        <a:graphic>
          <a:graphicData uri="http://schemas.openxmlformats.org/drawingml/2006/chart">
            <c:chart xmlns:c="http://schemas.openxmlformats.org/drawingml/2006/chart" xmlns:r="http://schemas.openxmlformats.org/officeDocument/2006/relationships" r:id="rId6"/>
          </a:graphicData>
        </a:graphic>
      </p:graphicFrame>
      <p:sp>
        <p:nvSpPr>
          <p:cNvPr id="5" name="CuadroTexto 4"/>
          <p:cNvSpPr txBox="1"/>
          <p:nvPr/>
        </p:nvSpPr>
        <p:spPr>
          <a:xfrm rot="16200000">
            <a:off x="2758823" y="4267200"/>
            <a:ext cx="1890326" cy="369332"/>
          </a:xfrm>
          <a:prstGeom prst="rect">
            <a:avLst/>
          </a:prstGeom>
          <a:noFill/>
        </p:spPr>
        <p:txBody>
          <a:bodyPr wrap="none" rtlCol="0">
            <a:spAutoFit/>
          </a:bodyPr>
          <a:lstStyle/>
          <a:p>
            <a:r>
              <a:rPr lang="es-ES" dirty="0" smtClean="0"/>
              <a:t>Velocidad (cm/s)</a:t>
            </a:r>
            <a:endParaRPr lang="es-AR" dirty="0"/>
          </a:p>
        </p:txBody>
      </p:sp>
      <p:grpSp>
        <p:nvGrpSpPr>
          <p:cNvPr id="54" name="Grupo 53"/>
          <p:cNvGrpSpPr/>
          <p:nvPr/>
        </p:nvGrpSpPr>
        <p:grpSpPr>
          <a:xfrm>
            <a:off x="4244622" y="6147625"/>
            <a:ext cx="3217334" cy="369332"/>
            <a:chOff x="2901244" y="4160780"/>
            <a:chExt cx="2117553" cy="369332"/>
          </a:xfrm>
        </p:grpSpPr>
        <p:grpSp>
          <p:nvGrpSpPr>
            <p:cNvPr id="55" name="Grupo 54"/>
            <p:cNvGrpSpPr/>
            <p:nvPr/>
          </p:nvGrpSpPr>
          <p:grpSpPr>
            <a:xfrm>
              <a:off x="2901244" y="4176888"/>
              <a:ext cx="2117553" cy="257510"/>
              <a:chOff x="2901244" y="4176888"/>
              <a:chExt cx="2117553" cy="257510"/>
            </a:xfrm>
          </p:grpSpPr>
          <p:sp>
            <p:nvSpPr>
              <p:cNvPr id="57" name="CuadroTexto 56"/>
              <p:cNvSpPr txBox="1"/>
              <p:nvPr/>
            </p:nvSpPr>
            <p:spPr>
              <a:xfrm>
                <a:off x="4786799" y="4188177"/>
                <a:ext cx="231998" cy="246221"/>
              </a:xfrm>
              <a:prstGeom prst="rect">
                <a:avLst/>
              </a:prstGeom>
              <a:noFill/>
            </p:spPr>
            <p:txBody>
              <a:bodyPr wrap="none" rtlCol="0">
                <a:spAutoFit/>
              </a:bodyPr>
              <a:lstStyle/>
              <a:p>
                <a:r>
                  <a:rPr lang="es-ES" sz="1000" dirty="0" smtClean="0"/>
                  <a:t>1</a:t>
                </a:r>
                <a:endParaRPr lang="es-AR" sz="1000" dirty="0"/>
              </a:p>
            </p:txBody>
          </p:sp>
          <p:sp>
            <p:nvSpPr>
              <p:cNvPr id="58" name="CuadroTexto 57"/>
              <p:cNvSpPr txBox="1"/>
              <p:nvPr/>
            </p:nvSpPr>
            <p:spPr>
              <a:xfrm>
                <a:off x="2901244" y="4176888"/>
                <a:ext cx="255198" cy="246221"/>
              </a:xfrm>
              <a:prstGeom prst="rect">
                <a:avLst/>
              </a:prstGeom>
              <a:noFill/>
            </p:spPr>
            <p:txBody>
              <a:bodyPr wrap="none" rtlCol="0">
                <a:spAutoFit/>
              </a:bodyPr>
              <a:lstStyle/>
              <a:p>
                <a:r>
                  <a:rPr lang="es-ES" sz="1000" dirty="0" smtClean="0"/>
                  <a:t>0</a:t>
                </a:r>
                <a:endParaRPr lang="es-AR" sz="1000" dirty="0"/>
              </a:p>
            </p:txBody>
          </p:sp>
        </p:grpSp>
        <p:sp>
          <p:nvSpPr>
            <p:cNvPr id="56" name="CuadroTexto 55"/>
            <p:cNvSpPr txBox="1"/>
            <p:nvPr/>
          </p:nvSpPr>
          <p:spPr>
            <a:xfrm>
              <a:off x="3823457" y="4160780"/>
              <a:ext cx="409876" cy="369332"/>
            </a:xfrm>
            <a:prstGeom prst="rect">
              <a:avLst/>
            </a:prstGeom>
            <a:noFill/>
          </p:spPr>
          <p:txBody>
            <a:bodyPr wrap="square" rtlCol="0">
              <a:spAutoFit/>
            </a:bodyPr>
            <a:lstStyle/>
            <a:p>
              <a:r>
                <a:rPr lang="es-ES" dirty="0" smtClean="0"/>
                <a:t>x/L</a:t>
              </a:r>
              <a:endParaRPr lang="es-AR" dirty="0"/>
            </a:p>
          </p:txBody>
        </p:sp>
      </p:grpSp>
      <p:grpSp>
        <p:nvGrpSpPr>
          <p:cNvPr id="53" name="Grupo 52"/>
          <p:cNvGrpSpPr/>
          <p:nvPr/>
        </p:nvGrpSpPr>
        <p:grpSpPr>
          <a:xfrm>
            <a:off x="2425651" y="2296918"/>
            <a:ext cx="7545054" cy="4561082"/>
            <a:chOff x="2260204" y="2296918"/>
            <a:chExt cx="7545054" cy="4561082"/>
          </a:xfrm>
        </p:grpSpPr>
        <p:grpSp>
          <p:nvGrpSpPr>
            <p:cNvPr id="7" name="Grupo 6"/>
            <p:cNvGrpSpPr/>
            <p:nvPr/>
          </p:nvGrpSpPr>
          <p:grpSpPr>
            <a:xfrm>
              <a:off x="2260204" y="2296918"/>
              <a:ext cx="7545054" cy="4425614"/>
              <a:chOff x="2282782" y="2251196"/>
              <a:chExt cx="7545054" cy="4425614"/>
            </a:xfrm>
          </p:grpSpPr>
          <p:grpSp>
            <p:nvGrpSpPr>
              <p:cNvPr id="4" name="3 Grupo"/>
              <p:cNvGrpSpPr/>
              <p:nvPr/>
            </p:nvGrpSpPr>
            <p:grpSpPr>
              <a:xfrm>
                <a:off x="2399747" y="2251196"/>
                <a:ext cx="7428089" cy="4425614"/>
                <a:chOff x="2007704" y="2226365"/>
                <a:chExt cx="7428089" cy="4425614"/>
              </a:xfrm>
              <a:solidFill>
                <a:schemeClr val="bg1"/>
              </a:solidFill>
            </p:grpSpPr>
            <p:sp>
              <p:nvSpPr>
                <p:cNvPr id="3" name="2 Rectángulo"/>
                <p:cNvSpPr/>
                <p:nvPr/>
              </p:nvSpPr>
              <p:spPr>
                <a:xfrm>
                  <a:off x="2007704" y="2226365"/>
                  <a:ext cx="7364896" cy="43732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aphicFrame>
              <p:nvGraphicFramePr>
                <p:cNvPr id="18" name="1 Gráfico"/>
                <p:cNvGraphicFramePr>
                  <a:graphicFrameLocks/>
                </p:cNvGraphicFramePr>
                <p:nvPr>
                  <p:extLst>
                    <p:ext uri="{D42A27DB-BD31-4B8C-83A1-F6EECF244321}">
                      <p14:modId xmlns:p14="http://schemas.microsoft.com/office/powerpoint/2010/main" xmlns="" val="3953321445"/>
                    </p:ext>
                  </p:extLst>
                </p:nvPr>
              </p:nvGraphicFramePr>
              <p:xfrm>
                <a:off x="2105138" y="2246243"/>
                <a:ext cx="3608508" cy="198962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1 Gráfico"/>
                <p:cNvGraphicFramePr>
                  <a:graphicFrameLocks/>
                </p:cNvGraphicFramePr>
                <p:nvPr>
                  <p:extLst>
                    <p:ext uri="{D42A27DB-BD31-4B8C-83A1-F6EECF244321}">
                      <p14:modId xmlns:p14="http://schemas.microsoft.com/office/powerpoint/2010/main" xmlns="" val="2066147167"/>
                    </p:ext>
                  </p:extLst>
                </p:nvPr>
              </p:nvGraphicFramePr>
              <p:xfrm>
                <a:off x="5825930" y="2264621"/>
                <a:ext cx="3608508" cy="196370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0" name="1 Gráfico"/>
                <p:cNvGraphicFramePr>
                  <a:graphicFrameLocks/>
                </p:cNvGraphicFramePr>
                <p:nvPr>
                  <p:extLst>
                    <p:ext uri="{D42A27DB-BD31-4B8C-83A1-F6EECF244321}">
                      <p14:modId xmlns:p14="http://schemas.microsoft.com/office/powerpoint/2010/main" xmlns="" val="2157640609"/>
                    </p:ext>
                  </p:extLst>
                </p:nvPr>
              </p:nvGraphicFramePr>
              <p:xfrm>
                <a:off x="2125017" y="4641574"/>
                <a:ext cx="3608508" cy="1989622"/>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1" name="1 Gráfico"/>
                <p:cNvGraphicFramePr>
                  <a:graphicFrameLocks/>
                </p:cNvGraphicFramePr>
                <p:nvPr>
                  <p:extLst>
                    <p:ext uri="{D42A27DB-BD31-4B8C-83A1-F6EECF244321}">
                      <p14:modId xmlns:p14="http://schemas.microsoft.com/office/powerpoint/2010/main" xmlns="" val="3287694462"/>
                    </p:ext>
                  </p:extLst>
                </p:nvPr>
              </p:nvGraphicFramePr>
              <p:xfrm>
                <a:off x="5827285" y="4662357"/>
                <a:ext cx="3608508" cy="1989622"/>
              </p:xfrm>
              <a:graphic>
                <a:graphicData uri="http://schemas.openxmlformats.org/drawingml/2006/chart">
                  <c:chart xmlns:c="http://schemas.openxmlformats.org/drawingml/2006/chart" xmlns:r="http://schemas.openxmlformats.org/officeDocument/2006/relationships" r:id="rId10"/>
                </a:graphicData>
              </a:graphic>
            </p:graphicFrame>
          </p:grpSp>
          <p:sp>
            <p:nvSpPr>
              <p:cNvPr id="25" name="CuadroTexto 24"/>
              <p:cNvSpPr txBox="1"/>
              <p:nvPr/>
            </p:nvSpPr>
            <p:spPr>
              <a:xfrm rot="16200000">
                <a:off x="1763234" y="3048258"/>
                <a:ext cx="1316095" cy="276999"/>
              </a:xfrm>
              <a:prstGeom prst="rect">
                <a:avLst/>
              </a:prstGeom>
              <a:noFill/>
            </p:spPr>
            <p:txBody>
              <a:bodyPr wrap="square" rtlCol="0">
                <a:spAutoFit/>
              </a:bodyPr>
              <a:lstStyle/>
              <a:p>
                <a:r>
                  <a:rPr lang="es-ES" sz="1200" dirty="0" smtClean="0"/>
                  <a:t>Velocidad (cm/s)</a:t>
                </a:r>
                <a:endParaRPr lang="es-AR" sz="1200" dirty="0"/>
              </a:p>
            </p:txBody>
          </p:sp>
          <p:sp>
            <p:nvSpPr>
              <p:cNvPr id="26" name="CuadroTexto 25"/>
              <p:cNvSpPr txBox="1"/>
              <p:nvPr/>
            </p:nvSpPr>
            <p:spPr>
              <a:xfrm rot="16200000">
                <a:off x="1780168" y="5616481"/>
                <a:ext cx="1316095" cy="276999"/>
              </a:xfrm>
              <a:prstGeom prst="rect">
                <a:avLst/>
              </a:prstGeom>
              <a:noFill/>
            </p:spPr>
            <p:txBody>
              <a:bodyPr wrap="square" rtlCol="0">
                <a:spAutoFit/>
              </a:bodyPr>
              <a:lstStyle/>
              <a:p>
                <a:r>
                  <a:rPr lang="es-ES" sz="1200" dirty="0" smtClean="0"/>
                  <a:t>Velocidad (cm/s)</a:t>
                </a:r>
                <a:endParaRPr lang="es-AR" sz="1200" dirty="0"/>
              </a:p>
            </p:txBody>
          </p:sp>
          <p:sp>
            <p:nvSpPr>
              <p:cNvPr id="27" name="CuadroTexto 26"/>
              <p:cNvSpPr txBox="1"/>
              <p:nvPr/>
            </p:nvSpPr>
            <p:spPr>
              <a:xfrm rot="16200000">
                <a:off x="5494212" y="3121635"/>
                <a:ext cx="1316095" cy="276999"/>
              </a:xfrm>
              <a:prstGeom prst="rect">
                <a:avLst/>
              </a:prstGeom>
              <a:noFill/>
            </p:spPr>
            <p:txBody>
              <a:bodyPr wrap="square" rtlCol="0">
                <a:spAutoFit/>
              </a:bodyPr>
              <a:lstStyle/>
              <a:p>
                <a:r>
                  <a:rPr lang="es-ES" sz="1200" dirty="0" smtClean="0"/>
                  <a:t>Velocidad (cm/s)</a:t>
                </a:r>
                <a:endParaRPr lang="es-AR" sz="1200" dirty="0"/>
              </a:p>
            </p:txBody>
          </p:sp>
          <p:sp>
            <p:nvSpPr>
              <p:cNvPr id="28" name="CuadroTexto 27"/>
              <p:cNvSpPr txBox="1"/>
              <p:nvPr/>
            </p:nvSpPr>
            <p:spPr>
              <a:xfrm rot="16200000">
                <a:off x="5494213" y="5627769"/>
                <a:ext cx="1316095" cy="276999"/>
              </a:xfrm>
              <a:prstGeom prst="rect">
                <a:avLst/>
              </a:prstGeom>
              <a:noFill/>
            </p:spPr>
            <p:txBody>
              <a:bodyPr wrap="square" rtlCol="0">
                <a:spAutoFit/>
              </a:bodyPr>
              <a:lstStyle/>
              <a:p>
                <a:r>
                  <a:rPr lang="es-ES" sz="1200" dirty="0" smtClean="0"/>
                  <a:t>Velocidad (cm/s)</a:t>
                </a:r>
                <a:endParaRPr lang="es-AR" sz="1200" dirty="0"/>
              </a:p>
            </p:txBody>
          </p:sp>
        </p:grpSp>
        <p:grpSp>
          <p:nvGrpSpPr>
            <p:cNvPr id="37" name="Grupo 36"/>
            <p:cNvGrpSpPr/>
            <p:nvPr/>
          </p:nvGrpSpPr>
          <p:grpSpPr>
            <a:xfrm>
              <a:off x="2901244" y="4143021"/>
              <a:ext cx="2117553" cy="294758"/>
              <a:chOff x="2901244" y="4143021"/>
              <a:chExt cx="2117553" cy="294758"/>
            </a:xfrm>
          </p:grpSpPr>
          <p:grpSp>
            <p:nvGrpSpPr>
              <p:cNvPr id="14" name="Grupo 13"/>
              <p:cNvGrpSpPr/>
              <p:nvPr/>
            </p:nvGrpSpPr>
            <p:grpSpPr>
              <a:xfrm>
                <a:off x="2901244" y="4143021"/>
                <a:ext cx="2117553" cy="280088"/>
                <a:chOff x="2901244" y="4143021"/>
                <a:chExt cx="2117553" cy="280088"/>
              </a:xfrm>
            </p:grpSpPr>
            <p:sp>
              <p:nvSpPr>
                <p:cNvPr id="8" name="CuadroTexto 7"/>
                <p:cNvSpPr txBox="1"/>
                <p:nvPr/>
              </p:nvSpPr>
              <p:spPr>
                <a:xfrm>
                  <a:off x="4786799" y="4143021"/>
                  <a:ext cx="231998" cy="246221"/>
                </a:xfrm>
                <a:prstGeom prst="rect">
                  <a:avLst/>
                </a:prstGeom>
                <a:noFill/>
              </p:spPr>
              <p:txBody>
                <a:bodyPr wrap="none" rtlCol="0">
                  <a:spAutoFit/>
                </a:bodyPr>
                <a:lstStyle/>
                <a:p>
                  <a:r>
                    <a:rPr lang="es-ES" sz="1000" dirty="0" smtClean="0"/>
                    <a:t>1</a:t>
                  </a:r>
                  <a:endParaRPr lang="es-AR" sz="1000" dirty="0"/>
                </a:p>
              </p:txBody>
            </p:sp>
            <p:sp>
              <p:nvSpPr>
                <p:cNvPr id="9" name="CuadroTexto 8"/>
                <p:cNvSpPr txBox="1"/>
                <p:nvPr/>
              </p:nvSpPr>
              <p:spPr>
                <a:xfrm>
                  <a:off x="2901244" y="4176888"/>
                  <a:ext cx="255198" cy="246221"/>
                </a:xfrm>
                <a:prstGeom prst="rect">
                  <a:avLst/>
                </a:prstGeom>
                <a:noFill/>
              </p:spPr>
              <p:txBody>
                <a:bodyPr wrap="none" rtlCol="0">
                  <a:spAutoFit/>
                </a:bodyPr>
                <a:lstStyle/>
                <a:p>
                  <a:r>
                    <a:rPr lang="es-ES" sz="1000" dirty="0" smtClean="0"/>
                    <a:t>0</a:t>
                  </a:r>
                  <a:endParaRPr lang="es-AR" sz="1000" dirty="0"/>
                </a:p>
              </p:txBody>
            </p:sp>
          </p:grpSp>
          <p:sp>
            <p:nvSpPr>
              <p:cNvPr id="36" name="CuadroTexto 35"/>
              <p:cNvSpPr txBox="1"/>
              <p:nvPr/>
            </p:nvSpPr>
            <p:spPr>
              <a:xfrm>
                <a:off x="3823457" y="4160780"/>
                <a:ext cx="409876" cy="276999"/>
              </a:xfrm>
              <a:prstGeom prst="rect">
                <a:avLst/>
              </a:prstGeom>
              <a:noFill/>
            </p:spPr>
            <p:txBody>
              <a:bodyPr wrap="square" rtlCol="0">
                <a:spAutoFit/>
              </a:bodyPr>
              <a:lstStyle/>
              <a:p>
                <a:r>
                  <a:rPr lang="es-ES" sz="1200" dirty="0" smtClean="0"/>
                  <a:t>x/L</a:t>
                </a:r>
                <a:endParaRPr lang="es-AR" sz="1200" dirty="0"/>
              </a:p>
            </p:txBody>
          </p:sp>
        </p:grpSp>
        <p:grpSp>
          <p:nvGrpSpPr>
            <p:cNvPr id="38" name="Grupo 37"/>
            <p:cNvGrpSpPr/>
            <p:nvPr/>
          </p:nvGrpSpPr>
          <p:grpSpPr>
            <a:xfrm>
              <a:off x="6632222" y="4148666"/>
              <a:ext cx="2117553" cy="294758"/>
              <a:chOff x="2901244" y="4143021"/>
              <a:chExt cx="2117553" cy="294758"/>
            </a:xfrm>
          </p:grpSpPr>
          <p:grpSp>
            <p:nvGrpSpPr>
              <p:cNvPr id="39" name="Grupo 38"/>
              <p:cNvGrpSpPr/>
              <p:nvPr/>
            </p:nvGrpSpPr>
            <p:grpSpPr>
              <a:xfrm>
                <a:off x="2901244" y="4143021"/>
                <a:ext cx="2117553" cy="280088"/>
                <a:chOff x="2901244" y="4143021"/>
                <a:chExt cx="2117553" cy="280088"/>
              </a:xfrm>
            </p:grpSpPr>
            <p:sp>
              <p:nvSpPr>
                <p:cNvPr id="41" name="CuadroTexto 40"/>
                <p:cNvSpPr txBox="1"/>
                <p:nvPr/>
              </p:nvSpPr>
              <p:spPr>
                <a:xfrm>
                  <a:off x="4786799" y="4143021"/>
                  <a:ext cx="231998" cy="246221"/>
                </a:xfrm>
                <a:prstGeom prst="rect">
                  <a:avLst/>
                </a:prstGeom>
                <a:noFill/>
              </p:spPr>
              <p:txBody>
                <a:bodyPr wrap="none" rtlCol="0">
                  <a:spAutoFit/>
                </a:bodyPr>
                <a:lstStyle/>
                <a:p>
                  <a:r>
                    <a:rPr lang="es-ES" sz="1000" dirty="0" smtClean="0"/>
                    <a:t>1</a:t>
                  </a:r>
                  <a:endParaRPr lang="es-AR" sz="1000" dirty="0"/>
                </a:p>
              </p:txBody>
            </p:sp>
            <p:sp>
              <p:nvSpPr>
                <p:cNvPr id="42" name="CuadroTexto 41"/>
                <p:cNvSpPr txBox="1"/>
                <p:nvPr/>
              </p:nvSpPr>
              <p:spPr>
                <a:xfrm>
                  <a:off x="2901244" y="4176888"/>
                  <a:ext cx="255198" cy="246221"/>
                </a:xfrm>
                <a:prstGeom prst="rect">
                  <a:avLst/>
                </a:prstGeom>
                <a:noFill/>
              </p:spPr>
              <p:txBody>
                <a:bodyPr wrap="none" rtlCol="0">
                  <a:spAutoFit/>
                </a:bodyPr>
                <a:lstStyle/>
                <a:p>
                  <a:r>
                    <a:rPr lang="es-ES" sz="1000" dirty="0" smtClean="0"/>
                    <a:t>0</a:t>
                  </a:r>
                  <a:endParaRPr lang="es-AR" sz="1000" dirty="0"/>
                </a:p>
              </p:txBody>
            </p:sp>
          </p:grpSp>
          <p:sp>
            <p:nvSpPr>
              <p:cNvPr id="40" name="CuadroTexto 39"/>
              <p:cNvSpPr txBox="1"/>
              <p:nvPr/>
            </p:nvSpPr>
            <p:spPr>
              <a:xfrm>
                <a:off x="3823457" y="4160780"/>
                <a:ext cx="409876" cy="276999"/>
              </a:xfrm>
              <a:prstGeom prst="rect">
                <a:avLst/>
              </a:prstGeom>
              <a:noFill/>
            </p:spPr>
            <p:txBody>
              <a:bodyPr wrap="square" rtlCol="0">
                <a:spAutoFit/>
              </a:bodyPr>
              <a:lstStyle/>
              <a:p>
                <a:r>
                  <a:rPr lang="es-ES" sz="1200" dirty="0" smtClean="0"/>
                  <a:t>x/L</a:t>
                </a:r>
                <a:endParaRPr lang="es-AR" sz="1200" dirty="0"/>
              </a:p>
            </p:txBody>
          </p:sp>
        </p:grpSp>
        <p:grpSp>
          <p:nvGrpSpPr>
            <p:cNvPr id="43" name="Grupo 42"/>
            <p:cNvGrpSpPr/>
            <p:nvPr/>
          </p:nvGrpSpPr>
          <p:grpSpPr>
            <a:xfrm>
              <a:off x="2940755" y="6541910"/>
              <a:ext cx="2117553" cy="294758"/>
              <a:chOff x="2901244" y="4143021"/>
              <a:chExt cx="2117553" cy="294758"/>
            </a:xfrm>
          </p:grpSpPr>
          <p:grpSp>
            <p:nvGrpSpPr>
              <p:cNvPr id="44" name="Grupo 43"/>
              <p:cNvGrpSpPr/>
              <p:nvPr/>
            </p:nvGrpSpPr>
            <p:grpSpPr>
              <a:xfrm>
                <a:off x="2901244" y="4143021"/>
                <a:ext cx="2117553" cy="280088"/>
                <a:chOff x="2901244" y="4143021"/>
                <a:chExt cx="2117553" cy="280088"/>
              </a:xfrm>
            </p:grpSpPr>
            <p:sp>
              <p:nvSpPr>
                <p:cNvPr id="46" name="CuadroTexto 45"/>
                <p:cNvSpPr txBox="1"/>
                <p:nvPr/>
              </p:nvSpPr>
              <p:spPr>
                <a:xfrm>
                  <a:off x="4786799" y="4143021"/>
                  <a:ext cx="231998" cy="246221"/>
                </a:xfrm>
                <a:prstGeom prst="rect">
                  <a:avLst/>
                </a:prstGeom>
                <a:noFill/>
              </p:spPr>
              <p:txBody>
                <a:bodyPr wrap="none" rtlCol="0">
                  <a:spAutoFit/>
                </a:bodyPr>
                <a:lstStyle/>
                <a:p>
                  <a:r>
                    <a:rPr lang="es-ES" sz="1000" dirty="0" smtClean="0"/>
                    <a:t>1</a:t>
                  </a:r>
                  <a:endParaRPr lang="es-AR" sz="1000" dirty="0"/>
                </a:p>
              </p:txBody>
            </p:sp>
            <p:sp>
              <p:nvSpPr>
                <p:cNvPr id="47" name="CuadroTexto 46"/>
                <p:cNvSpPr txBox="1"/>
                <p:nvPr/>
              </p:nvSpPr>
              <p:spPr>
                <a:xfrm>
                  <a:off x="2901244" y="4176888"/>
                  <a:ext cx="255198" cy="246221"/>
                </a:xfrm>
                <a:prstGeom prst="rect">
                  <a:avLst/>
                </a:prstGeom>
                <a:noFill/>
              </p:spPr>
              <p:txBody>
                <a:bodyPr wrap="none" rtlCol="0">
                  <a:spAutoFit/>
                </a:bodyPr>
                <a:lstStyle/>
                <a:p>
                  <a:r>
                    <a:rPr lang="es-ES" sz="1000" dirty="0" smtClean="0"/>
                    <a:t>0</a:t>
                  </a:r>
                  <a:endParaRPr lang="es-AR" sz="1000" dirty="0"/>
                </a:p>
              </p:txBody>
            </p:sp>
          </p:grpSp>
          <p:sp>
            <p:nvSpPr>
              <p:cNvPr id="45" name="CuadroTexto 44"/>
              <p:cNvSpPr txBox="1"/>
              <p:nvPr/>
            </p:nvSpPr>
            <p:spPr>
              <a:xfrm>
                <a:off x="3823457" y="4160780"/>
                <a:ext cx="409876" cy="276999"/>
              </a:xfrm>
              <a:prstGeom prst="rect">
                <a:avLst/>
              </a:prstGeom>
              <a:noFill/>
            </p:spPr>
            <p:txBody>
              <a:bodyPr wrap="square" rtlCol="0">
                <a:spAutoFit/>
              </a:bodyPr>
              <a:lstStyle/>
              <a:p>
                <a:r>
                  <a:rPr lang="es-ES" sz="1200" dirty="0" smtClean="0"/>
                  <a:t>x/L</a:t>
                </a:r>
                <a:endParaRPr lang="es-AR" sz="1200" dirty="0"/>
              </a:p>
            </p:txBody>
          </p:sp>
        </p:grpSp>
        <p:grpSp>
          <p:nvGrpSpPr>
            <p:cNvPr id="48" name="Grupo 47"/>
            <p:cNvGrpSpPr/>
            <p:nvPr/>
          </p:nvGrpSpPr>
          <p:grpSpPr>
            <a:xfrm>
              <a:off x="6632222" y="6563242"/>
              <a:ext cx="2117553" cy="294758"/>
              <a:chOff x="2901244" y="4143021"/>
              <a:chExt cx="2117553" cy="294758"/>
            </a:xfrm>
          </p:grpSpPr>
          <p:grpSp>
            <p:nvGrpSpPr>
              <p:cNvPr id="49" name="Grupo 48"/>
              <p:cNvGrpSpPr/>
              <p:nvPr/>
            </p:nvGrpSpPr>
            <p:grpSpPr>
              <a:xfrm>
                <a:off x="2901244" y="4143021"/>
                <a:ext cx="2117553" cy="280088"/>
                <a:chOff x="2901244" y="4143021"/>
                <a:chExt cx="2117553" cy="280088"/>
              </a:xfrm>
            </p:grpSpPr>
            <p:sp>
              <p:nvSpPr>
                <p:cNvPr id="51" name="CuadroTexto 50"/>
                <p:cNvSpPr txBox="1"/>
                <p:nvPr/>
              </p:nvSpPr>
              <p:spPr>
                <a:xfrm>
                  <a:off x="4786799" y="4143021"/>
                  <a:ext cx="231998" cy="246221"/>
                </a:xfrm>
                <a:prstGeom prst="rect">
                  <a:avLst/>
                </a:prstGeom>
                <a:noFill/>
              </p:spPr>
              <p:txBody>
                <a:bodyPr wrap="none" rtlCol="0">
                  <a:spAutoFit/>
                </a:bodyPr>
                <a:lstStyle/>
                <a:p>
                  <a:r>
                    <a:rPr lang="es-ES" sz="1000" dirty="0" smtClean="0"/>
                    <a:t>1</a:t>
                  </a:r>
                  <a:endParaRPr lang="es-AR" sz="1000" dirty="0"/>
                </a:p>
              </p:txBody>
            </p:sp>
            <p:sp>
              <p:nvSpPr>
                <p:cNvPr id="52" name="CuadroTexto 51"/>
                <p:cNvSpPr txBox="1"/>
                <p:nvPr/>
              </p:nvSpPr>
              <p:spPr>
                <a:xfrm>
                  <a:off x="2901244" y="4176888"/>
                  <a:ext cx="255198" cy="246221"/>
                </a:xfrm>
                <a:prstGeom prst="rect">
                  <a:avLst/>
                </a:prstGeom>
                <a:noFill/>
              </p:spPr>
              <p:txBody>
                <a:bodyPr wrap="none" rtlCol="0">
                  <a:spAutoFit/>
                </a:bodyPr>
                <a:lstStyle/>
                <a:p>
                  <a:r>
                    <a:rPr lang="es-ES" sz="1000" dirty="0" smtClean="0"/>
                    <a:t>0</a:t>
                  </a:r>
                  <a:endParaRPr lang="es-AR" sz="1000" dirty="0"/>
                </a:p>
              </p:txBody>
            </p:sp>
          </p:grpSp>
          <p:sp>
            <p:nvSpPr>
              <p:cNvPr id="50" name="CuadroTexto 49"/>
              <p:cNvSpPr txBox="1"/>
              <p:nvPr/>
            </p:nvSpPr>
            <p:spPr>
              <a:xfrm>
                <a:off x="3823457" y="4160780"/>
                <a:ext cx="409876" cy="276999"/>
              </a:xfrm>
              <a:prstGeom prst="rect">
                <a:avLst/>
              </a:prstGeom>
              <a:noFill/>
            </p:spPr>
            <p:txBody>
              <a:bodyPr wrap="square" rtlCol="0">
                <a:spAutoFit/>
              </a:bodyPr>
              <a:lstStyle/>
              <a:p>
                <a:r>
                  <a:rPr lang="es-ES" sz="1200" dirty="0" smtClean="0"/>
                  <a:t>x/L</a:t>
                </a:r>
                <a:endParaRPr lang="es-AR" sz="1200" dirty="0"/>
              </a:p>
            </p:txBody>
          </p:sp>
        </p:grpSp>
      </p:grpSp>
    </p:spTree>
    <p:extLst>
      <p:ext uri="{BB962C8B-B14F-4D97-AF65-F5344CB8AC3E}">
        <p14:creationId xmlns:p14="http://schemas.microsoft.com/office/powerpoint/2010/main" xmlns="" val="894671117"/>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Graphic spid="12" grpId="0">
        <p:bldAsOne/>
      </p:bldGraphic>
      <p:bldGraphic spid="13"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spcBef>
                <a:spcPts val="0"/>
              </a:spcBef>
            </a:pPr>
            <a:r>
              <a:rPr lang="es-AR" dirty="0" smtClean="0"/>
              <a:t>Velocimetría por imágenes de partículas (PIV)</a:t>
            </a:r>
            <a:endParaRPr lang="es-ES" dirty="0"/>
          </a:p>
        </p:txBody>
      </p:sp>
      <p:sp>
        <p:nvSpPr>
          <p:cNvPr id="3" name="Marcador de posición de contenido 2"/>
          <p:cNvSpPr>
            <a:spLocks noGrp="1"/>
          </p:cNvSpPr>
          <p:nvPr>
            <p:ph idx="1"/>
          </p:nvPr>
        </p:nvSpPr>
        <p:spPr>
          <a:xfrm>
            <a:off x="1295400" y="1828800"/>
            <a:ext cx="9601200" cy="1371600"/>
          </a:xfrm>
        </p:spPr>
        <p:txBody>
          <a:bodyPr>
            <a:normAutofit lnSpcReduction="10000"/>
          </a:bodyPr>
          <a:lstStyle/>
          <a:p>
            <a:pPr marL="0" indent="0">
              <a:buNone/>
            </a:pPr>
            <a:r>
              <a:rPr lang="es-AR" dirty="0"/>
              <a:t>Es una </a:t>
            </a:r>
            <a:r>
              <a:rPr lang="es-AR" dirty="0" smtClean="0"/>
              <a:t>técnica no intrusiva </a:t>
            </a:r>
            <a:r>
              <a:rPr lang="es-AR" dirty="0"/>
              <a:t>que permite medir el campo de velocidades del flujo de un fluido a partir del procesamiento de las imágenes tomadas sobre el </a:t>
            </a:r>
            <a:r>
              <a:rPr lang="es-AR" dirty="0" smtClean="0"/>
              <a:t>mismo.</a:t>
            </a:r>
            <a:r>
              <a:rPr lang="es-AR" dirty="0"/>
              <a:t/>
            </a:r>
            <a:br>
              <a:rPr lang="es-AR" dirty="0"/>
            </a:br>
            <a:endParaRPr lang="es-ES" sz="2400" b="0" i="0" dirty="0">
              <a:solidFill>
                <a:srgbClr val="595959"/>
              </a:solidFill>
              <a:latin typeface="Book Antiqua"/>
              <a:ea typeface="+mn-ea"/>
              <a:cs typeface="+mn-cs"/>
            </a:endParaRPr>
          </a:p>
        </p:txBody>
      </p:sp>
      <p:pic>
        <p:nvPicPr>
          <p:cNvPr id="32770" name="Picture 2" descr="http://www.academico.cecyt7.ipn.mx/fisica_II/menus/unidad2/img/tema2/tm2_un2pitot.jpg"/>
          <p:cNvPicPr>
            <a:picLocks noChangeAspect="1" noChangeArrowheads="1"/>
          </p:cNvPicPr>
          <p:nvPr/>
        </p:nvPicPr>
        <p:blipFill>
          <a:blip r:embed="rId3" cstate="print"/>
          <a:srcRect/>
          <a:stretch>
            <a:fillRect/>
          </a:stretch>
        </p:blipFill>
        <p:spPr bwMode="auto">
          <a:xfrm>
            <a:off x="1977036" y="3740150"/>
            <a:ext cx="2883889" cy="1870075"/>
          </a:xfrm>
          <a:prstGeom prst="rect">
            <a:avLst/>
          </a:prstGeom>
          <a:noFill/>
        </p:spPr>
      </p:pic>
      <p:sp>
        <p:nvSpPr>
          <p:cNvPr id="9" name="8 CuadroTexto"/>
          <p:cNvSpPr txBox="1"/>
          <p:nvPr/>
        </p:nvSpPr>
        <p:spPr>
          <a:xfrm>
            <a:off x="2867025" y="5676900"/>
            <a:ext cx="1809750" cy="369332"/>
          </a:xfrm>
          <a:prstGeom prst="rect">
            <a:avLst/>
          </a:prstGeom>
          <a:noFill/>
        </p:spPr>
        <p:txBody>
          <a:bodyPr wrap="square" rtlCol="0">
            <a:spAutoFit/>
          </a:bodyPr>
          <a:lstStyle/>
          <a:p>
            <a:r>
              <a:rPr lang="es-ES" dirty="0" smtClean="0">
                <a:solidFill>
                  <a:schemeClr val="accent2"/>
                </a:solidFill>
              </a:rPr>
              <a:t>Intrusivo</a:t>
            </a:r>
            <a:endParaRPr lang="es-ES" dirty="0">
              <a:solidFill>
                <a:schemeClr val="accent2"/>
              </a:solidFill>
            </a:endParaRPr>
          </a:p>
        </p:txBody>
      </p:sp>
      <p:sp>
        <p:nvSpPr>
          <p:cNvPr id="10" name="9 CuadroTexto"/>
          <p:cNvSpPr txBox="1"/>
          <p:nvPr/>
        </p:nvSpPr>
        <p:spPr>
          <a:xfrm>
            <a:off x="8458200" y="5610225"/>
            <a:ext cx="1809750" cy="369332"/>
          </a:xfrm>
          <a:prstGeom prst="rect">
            <a:avLst/>
          </a:prstGeom>
          <a:noFill/>
        </p:spPr>
        <p:txBody>
          <a:bodyPr wrap="square" rtlCol="0">
            <a:spAutoFit/>
          </a:bodyPr>
          <a:lstStyle/>
          <a:p>
            <a:r>
              <a:rPr lang="es-ES" dirty="0" smtClean="0">
                <a:solidFill>
                  <a:schemeClr val="accent2"/>
                </a:solidFill>
              </a:rPr>
              <a:t>No Intrusivo</a:t>
            </a:r>
            <a:endParaRPr lang="es-ES" dirty="0">
              <a:solidFill>
                <a:schemeClr val="accent2"/>
              </a:solidFill>
            </a:endParaRPr>
          </a:p>
        </p:txBody>
      </p:sp>
      <p:pic>
        <p:nvPicPr>
          <p:cNvPr id="4" name="Imagen 3"/>
          <p:cNvPicPr>
            <a:picLocks noChangeAspect="1"/>
          </p:cNvPicPr>
          <p:nvPr/>
        </p:nvPicPr>
        <p:blipFill>
          <a:blip r:embed="rId4" cstate="print"/>
          <a:stretch>
            <a:fillRect/>
          </a:stretch>
        </p:blipFill>
        <p:spPr>
          <a:xfrm>
            <a:off x="6937829" y="3400425"/>
            <a:ext cx="4267200" cy="2209800"/>
          </a:xfrm>
          <a:prstGeom prst="rect">
            <a:avLst/>
          </a:prstGeom>
        </p:spPr>
      </p:pic>
    </p:spTree>
    <p:extLst>
      <p:ext uri="{BB962C8B-B14F-4D97-AF65-F5344CB8AC3E}">
        <p14:creationId xmlns:p14="http://schemas.microsoft.com/office/powerpoint/2010/main" xmlns="" val="363987235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Resultados: Caso de </a:t>
            </a:r>
            <a:r>
              <a:rPr lang="es-AR" dirty="0" smtClean="0"/>
              <a:t>estudio </a:t>
            </a:r>
            <a:r>
              <a:rPr lang="es-AR" dirty="0"/>
              <a:t>4</a:t>
            </a:r>
          </a:p>
        </p:txBody>
      </p:sp>
      <p:sp>
        <p:nvSpPr>
          <p:cNvPr id="3" name="Marcador de contenido 2"/>
          <p:cNvSpPr>
            <a:spLocks noGrp="1"/>
          </p:cNvSpPr>
          <p:nvPr>
            <p:ph idx="1"/>
          </p:nvPr>
        </p:nvSpPr>
        <p:spPr/>
        <p:txBody>
          <a:bodyPr/>
          <a:lstStyle/>
          <a:p>
            <a:pPr marL="0" indent="0">
              <a:buNone/>
            </a:pPr>
            <a:r>
              <a:rPr lang="es-ES" dirty="0" smtClean="0"/>
              <a:t>Inconvenientes:</a:t>
            </a:r>
          </a:p>
          <a:p>
            <a:pPr lvl="1"/>
            <a:r>
              <a:rPr lang="es-ES" dirty="0" smtClean="0"/>
              <a:t>Ruido en el canal.</a:t>
            </a:r>
            <a:endParaRPr lang="es-ES" dirty="0" smtClean="0">
              <a:sym typeface="Wingdings" panose="05000000000000000000" pitchFamily="2" charset="2"/>
            </a:endParaRPr>
          </a:p>
          <a:p>
            <a:pPr lvl="1"/>
            <a:r>
              <a:rPr lang="es-ES" dirty="0" smtClean="0">
                <a:sym typeface="Wingdings" panose="05000000000000000000" pitchFamily="2" charset="2"/>
              </a:rPr>
              <a:t>Ingreso de luz exterior.</a:t>
            </a:r>
          </a:p>
          <a:p>
            <a:pPr lvl="1"/>
            <a:r>
              <a:rPr lang="es-ES" dirty="0" smtClean="0"/>
              <a:t>Utilización de cámara no apropiada.</a:t>
            </a:r>
          </a:p>
          <a:p>
            <a:pPr marL="0" indent="0">
              <a:buNone/>
            </a:pPr>
            <a:endParaRPr lang="es-AR" dirty="0"/>
          </a:p>
        </p:txBody>
      </p:sp>
      <p:pic>
        <p:nvPicPr>
          <p:cNvPr id="2050" name="Picture 2" descr="http://seasonedcitizenprepper.com/wp-content/uploads/2014/05/fixing-problems.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36876" y="3773488"/>
            <a:ext cx="1809750"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Abrir llave 3"/>
          <p:cNvSpPr/>
          <p:nvPr/>
        </p:nvSpPr>
        <p:spPr>
          <a:xfrm>
            <a:off x="6086475" y="2647950"/>
            <a:ext cx="781050" cy="1581150"/>
          </a:xfrm>
          <a:prstGeom prst="leftBrace">
            <a:avLst>
              <a:gd name="adj1" fmla="val 8333"/>
              <a:gd name="adj2" fmla="val 4136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5" name="CuadroTexto 4"/>
          <p:cNvSpPr txBox="1"/>
          <p:nvPr/>
        </p:nvSpPr>
        <p:spPr>
          <a:xfrm>
            <a:off x="6553199" y="2762250"/>
            <a:ext cx="4295775" cy="1754326"/>
          </a:xfrm>
          <a:prstGeom prst="rect">
            <a:avLst/>
          </a:prstGeom>
          <a:noFill/>
        </p:spPr>
        <p:txBody>
          <a:bodyPr wrap="square" rtlCol="0">
            <a:spAutoFit/>
          </a:bodyPr>
          <a:lstStyle/>
          <a:p>
            <a:r>
              <a:rPr lang="es-ES" dirty="0" smtClean="0"/>
              <a:t>Características </a:t>
            </a:r>
            <a:r>
              <a:rPr lang="es-ES" dirty="0"/>
              <a:t>deseadas de una </a:t>
            </a:r>
            <a:r>
              <a:rPr lang="es-ES" dirty="0" smtClean="0"/>
              <a:t>cámara:</a:t>
            </a:r>
            <a:endParaRPr lang="es-ES" dirty="0"/>
          </a:p>
          <a:p>
            <a:pPr marL="742950" lvl="1" indent="-285750">
              <a:buFont typeface="Arial" panose="020B0604020202020204" pitchFamily="34" charset="0"/>
              <a:buChar char="•"/>
            </a:pPr>
            <a:r>
              <a:rPr lang="es-ES" dirty="0"/>
              <a:t>Zoom </a:t>
            </a:r>
            <a:r>
              <a:rPr lang="es-ES" dirty="0" smtClean="0"/>
              <a:t>óptico.</a:t>
            </a:r>
            <a:endParaRPr lang="es-ES" dirty="0"/>
          </a:p>
          <a:p>
            <a:pPr marL="742950" lvl="1" indent="-285750">
              <a:buFont typeface="Arial" panose="020B0604020202020204" pitchFamily="34" charset="0"/>
              <a:buChar char="•"/>
            </a:pPr>
            <a:r>
              <a:rPr lang="es-ES" dirty="0"/>
              <a:t>Resolución de la </a:t>
            </a:r>
            <a:r>
              <a:rPr lang="es-ES" dirty="0" smtClean="0"/>
              <a:t>imagen.</a:t>
            </a:r>
            <a:endParaRPr lang="es-ES" dirty="0"/>
          </a:p>
          <a:p>
            <a:pPr marL="742950" lvl="1" indent="-285750">
              <a:buFont typeface="Arial" panose="020B0604020202020204" pitchFamily="34" charset="0"/>
              <a:buChar char="•"/>
            </a:pPr>
            <a:r>
              <a:rPr lang="es-ES" dirty="0"/>
              <a:t>Foco </a:t>
            </a:r>
            <a:r>
              <a:rPr lang="es-ES" dirty="0" smtClean="0"/>
              <a:t>manual.</a:t>
            </a:r>
            <a:endParaRPr lang="es-ES" dirty="0"/>
          </a:p>
          <a:p>
            <a:pPr marL="742950" lvl="1" indent="-285750">
              <a:buFont typeface="Arial" panose="020B0604020202020204" pitchFamily="34" charset="0"/>
              <a:buChar char="•"/>
            </a:pPr>
            <a:r>
              <a:rPr lang="es-ES" dirty="0"/>
              <a:t>Tiempo de </a:t>
            </a:r>
            <a:r>
              <a:rPr lang="es-ES" dirty="0" smtClean="0"/>
              <a:t>exposición.</a:t>
            </a:r>
            <a:endParaRPr lang="es-AR" dirty="0"/>
          </a:p>
          <a:p>
            <a:endParaRPr lang="es-AR" dirty="0"/>
          </a:p>
        </p:txBody>
      </p:sp>
    </p:spTree>
    <p:extLst>
      <p:ext uri="{BB962C8B-B14F-4D97-AF65-F5344CB8AC3E}">
        <p14:creationId xmlns:p14="http://schemas.microsoft.com/office/powerpoint/2010/main" xmlns="" val="192209837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Agenda</a:t>
            </a:r>
            <a:endParaRPr lang="es-AR" dirty="0"/>
          </a:p>
        </p:txBody>
      </p:sp>
      <p:sp>
        <p:nvSpPr>
          <p:cNvPr id="6" name="Marcador de contenido 5"/>
          <p:cNvSpPr>
            <a:spLocks noGrp="1"/>
          </p:cNvSpPr>
          <p:nvPr>
            <p:ph idx="1"/>
          </p:nvPr>
        </p:nvSpPr>
        <p:spPr/>
        <p:txBody>
          <a:bodyPr/>
          <a:lstStyle/>
          <a:p>
            <a:r>
              <a:rPr lang="es-ES" dirty="0" smtClean="0">
                <a:solidFill>
                  <a:schemeClr val="bg2">
                    <a:lumMod val="90000"/>
                  </a:schemeClr>
                </a:solidFill>
              </a:rPr>
              <a:t>Introducción</a:t>
            </a:r>
          </a:p>
          <a:p>
            <a:r>
              <a:rPr lang="es-ES" dirty="0" smtClean="0">
                <a:solidFill>
                  <a:schemeClr val="bg2">
                    <a:lumMod val="90000"/>
                  </a:schemeClr>
                </a:solidFill>
              </a:rPr>
              <a:t>Motivación y objetivos</a:t>
            </a:r>
          </a:p>
          <a:p>
            <a:r>
              <a:rPr lang="es-ES" dirty="0" smtClean="0">
                <a:solidFill>
                  <a:schemeClr val="bg2">
                    <a:lumMod val="90000"/>
                  </a:schemeClr>
                </a:solidFill>
              </a:rPr>
              <a:t>Propuesta</a:t>
            </a:r>
          </a:p>
          <a:p>
            <a:r>
              <a:rPr lang="es-ES" dirty="0" smtClean="0">
                <a:solidFill>
                  <a:schemeClr val="bg2">
                    <a:lumMod val="90000"/>
                  </a:schemeClr>
                </a:solidFill>
              </a:rPr>
              <a:t>Resultados</a:t>
            </a:r>
          </a:p>
          <a:p>
            <a:r>
              <a:rPr lang="es-ES" dirty="0" smtClean="0"/>
              <a:t>Conclusión y trabajos futuros</a:t>
            </a:r>
            <a:endParaRPr lang="es-AR" dirty="0"/>
          </a:p>
        </p:txBody>
      </p:sp>
    </p:spTree>
    <p:extLst>
      <p:ext uri="{BB962C8B-B14F-4D97-AF65-F5344CB8AC3E}">
        <p14:creationId xmlns:p14="http://schemas.microsoft.com/office/powerpoint/2010/main" xmlns="" val="72576175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Conclusiones</a:t>
            </a:r>
            <a:endParaRPr lang="es-AR" dirty="0"/>
          </a:p>
        </p:txBody>
      </p:sp>
      <p:sp>
        <p:nvSpPr>
          <p:cNvPr id="3" name="Marcador de contenido 2"/>
          <p:cNvSpPr>
            <a:spLocks noGrp="1"/>
          </p:cNvSpPr>
          <p:nvPr>
            <p:ph idx="1"/>
          </p:nvPr>
        </p:nvSpPr>
        <p:spPr>
          <a:xfrm>
            <a:off x="1295400" y="1828800"/>
            <a:ext cx="9055100" cy="4343400"/>
          </a:xfrm>
        </p:spPr>
        <p:txBody>
          <a:bodyPr/>
          <a:lstStyle/>
          <a:p>
            <a:r>
              <a:rPr lang="es-ES" dirty="0" smtClean="0"/>
              <a:t>Se realizaron 4 experimentos comparando los resultados obtenidos con los conocidos analítica y/o numéricamente</a:t>
            </a:r>
            <a:r>
              <a:rPr lang="es-ES" dirty="0"/>
              <a:t>.</a:t>
            </a:r>
            <a:endParaRPr lang="es-ES" dirty="0" smtClean="0"/>
          </a:p>
          <a:p>
            <a:r>
              <a:rPr lang="es-ES" dirty="0"/>
              <a:t>La combinación de herramientas presentó mejores resultados respecto de las herramientas aplicadas individualmente</a:t>
            </a:r>
            <a:r>
              <a:rPr lang="es-ES" dirty="0" smtClean="0"/>
              <a:t>.</a:t>
            </a:r>
          </a:p>
          <a:p>
            <a:r>
              <a:rPr lang="es-ES" dirty="0" smtClean="0"/>
              <a:t>El Pre-Procesamiento fue importante en la mejora de los resultados.</a:t>
            </a:r>
          </a:p>
          <a:p>
            <a:endParaRPr lang="es-ES" dirty="0" smtClean="0"/>
          </a:p>
        </p:txBody>
      </p:sp>
      <p:pic>
        <p:nvPicPr>
          <p:cNvPr id="6" name="Picture 2" descr="http://www.voditelcity.ru/upload/medialibrary/217/qslszh.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71909" y="3909392"/>
            <a:ext cx="2720091" cy="29486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2592438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Conclusiones</a:t>
            </a:r>
            <a:endParaRPr lang="es-AR" dirty="0"/>
          </a:p>
        </p:txBody>
      </p:sp>
      <p:sp>
        <p:nvSpPr>
          <p:cNvPr id="3" name="Marcador de contenido 2"/>
          <p:cNvSpPr>
            <a:spLocks noGrp="1"/>
          </p:cNvSpPr>
          <p:nvPr>
            <p:ph idx="1"/>
          </p:nvPr>
        </p:nvSpPr>
        <p:spPr>
          <a:xfrm>
            <a:off x="1295400" y="1828800"/>
            <a:ext cx="9055100" cy="4343400"/>
          </a:xfrm>
        </p:spPr>
        <p:txBody>
          <a:bodyPr/>
          <a:lstStyle/>
          <a:p>
            <a:r>
              <a:rPr lang="es-ES" dirty="0" smtClean="0"/>
              <a:t>El diseño de una arquitectura extensible y modificable permitió adaptarse a las necesidades de los diferentes casos de estudio.</a:t>
            </a:r>
          </a:p>
          <a:p>
            <a:r>
              <a:rPr lang="es-ES" dirty="0" smtClean="0"/>
              <a:t>La implementación </a:t>
            </a:r>
            <a:r>
              <a:rPr lang="es-ES" dirty="0" err="1" smtClean="0"/>
              <a:t>multi</a:t>
            </a:r>
            <a:r>
              <a:rPr lang="es-ES" dirty="0" smtClean="0"/>
              <a:t>-hilo permitió obtener mejoras en la performance aumentando la velocidad de cálculo.</a:t>
            </a:r>
          </a:p>
          <a:p>
            <a:r>
              <a:rPr lang="es-ES" dirty="0" smtClean="0"/>
              <a:t>El uso de una caché posibilitó realizar diferentes pruebas sobre las entradas evitando cálculos previamente realizados.</a:t>
            </a:r>
            <a:endParaRPr lang="es-AR" dirty="0"/>
          </a:p>
        </p:txBody>
      </p:sp>
      <p:pic>
        <p:nvPicPr>
          <p:cNvPr id="5" name="Picture 2" descr="http://www.voditelcity.ru/upload/medialibrary/217/qslszh.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71909" y="3909392"/>
            <a:ext cx="2720091" cy="29486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10501059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Trabajos Futuros</a:t>
            </a:r>
            <a:endParaRPr lang="es-AR" dirty="0"/>
          </a:p>
        </p:txBody>
      </p:sp>
      <p:sp>
        <p:nvSpPr>
          <p:cNvPr id="3" name="Marcador de contenido 2"/>
          <p:cNvSpPr>
            <a:spLocks noGrp="1"/>
          </p:cNvSpPr>
          <p:nvPr>
            <p:ph idx="1"/>
          </p:nvPr>
        </p:nvSpPr>
        <p:spPr>
          <a:xfrm>
            <a:off x="1295400" y="1828800"/>
            <a:ext cx="9601200" cy="3060441"/>
          </a:xfrm>
        </p:spPr>
        <p:txBody>
          <a:bodyPr>
            <a:normAutofit lnSpcReduction="10000"/>
          </a:bodyPr>
          <a:lstStyle/>
          <a:p>
            <a:r>
              <a:rPr lang="es-ES" dirty="0" smtClean="0"/>
              <a:t>Nuevas funcionalidades y formas de visualización.</a:t>
            </a:r>
          </a:p>
          <a:p>
            <a:r>
              <a:rPr lang="es-ES" dirty="0" smtClean="0"/>
              <a:t>Detección inteligente de intervalos de tiempo entre imágenes de un video.</a:t>
            </a:r>
          </a:p>
          <a:p>
            <a:r>
              <a:rPr lang="es-ES" dirty="0" smtClean="0"/>
              <a:t>PIV 3D.</a:t>
            </a:r>
          </a:p>
          <a:p>
            <a:r>
              <a:rPr lang="es-ES" dirty="0" smtClean="0"/>
              <a:t>Combinar el software con el hardware necesario para la realización de PIV.</a:t>
            </a:r>
          </a:p>
          <a:p>
            <a:r>
              <a:rPr lang="es-ES" dirty="0" smtClean="0"/>
              <a:t>Incentivar el uso de la herramienta.</a:t>
            </a:r>
          </a:p>
          <a:p>
            <a:pPr marL="320040" lvl="1" indent="0">
              <a:buNone/>
            </a:pPr>
            <a:endParaRPr lang="es-AR" dirty="0"/>
          </a:p>
        </p:txBody>
      </p:sp>
      <p:pic>
        <p:nvPicPr>
          <p:cNvPr id="4" name="Picture 2" descr="http://www.duyardanismanlik.com/dosyalar/slider/gizli_mteri_denetimi.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168946" y="4120921"/>
            <a:ext cx="2689225" cy="26892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5367588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Preguntas</a:t>
            </a:r>
            <a:endParaRPr lang="es-AR" dirty="0"/>
          </a:p>
        </p:txBody>
      </p:sp>
      <p:pic>
        <p:nvPicPr>
          <p:cNvPr id="1034" name="Picture 10" descr="http://www.cdr-consultores.com/uploads/3/7/5/5/37558953/101728461_orig.jpg?40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605118" y="1711346"/>
            <a:ext cx="5071704" cy="50717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8925155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lipse 13"/>
          <p:cNvSpPr/>
          <p:nvPr/>
        </p:nvSpPr>
        <p:spPr>
          <a:xfrm>
            <a:off x="3427776" y="3841553"/>
            <a:ext cx="1392910" cy="13929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a:p>
        </p:txBody>
      </p:sp>
      <p:sp>
        <p:nvSpPr>
          <p:cNvPr id="15" name="Elipse 14"/>
          <p:cNvSpPr/>
          <p:nvPr/>
        </p:nvSpPr>
        <p:spPr>
          <a:xfrm>
            <a:off x="7255276" y="3831228"/>
            <a:ext cx="1392910" cy="13929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a:p>
        </p:txBody>
      </p:sp>
      <p:sp>
        <p:nvSpPr>
          <p:cNvPr id="16" name="Elipse 15"/>
          <p:cNvSpPr/>
          <p:nvPr/>
        </p:nvSpPr>
        <p:spPr>
          <a:xfrm>
            <a:off x="6528164" y="1611425"/>
            <a:ext cx="1392910" cy="13929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a:p>
        </p:txBody>
      </p:sp>
      <p:sp>
        <p:nvSpPr>
          <p:cNvPr id="17" name="Elipse 16"/>
          <p:cNvSpPr/>
          <p:nvPr/>
        </p:nvSpPr>
        <p:spPr>
          <a:xfrm>
            <a:off x="5328106" y="5190607"/>
            <a:ext cx="1392910" cy="13929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a:p>
        </p:txBody>
      </p:sp>
      <p:sp>
        <p:nvSpPr>
          <p:cNvPr id="9" name="Elipse 8"/>
          <p:cNvSpPr/>
          <p:nvPr/>
        </p:nvSpPr>
        <p:spPr>
          <a:xfrm>
            <a:off x="4156439" y="1616990"/>
            <a:ext cx="1392910" cy="13929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a:p>
        </p:txBody>
      </p:sp>
      <p:sp>
        <p:nvSpPr>
          <p:cNvPr id="2" name="Título 1"/>
          <p:cNvSpPr>
            <a:spLocks noGrp="1"/>
          </p:cNvSpPr>
          <p:nvPr>
            <p:ph type="title"/>
          </p:nvPr>
        </p:nvSpPr>
        <p:spPr/>
        <p:txBody>
          <a:bodyPr>
            <a:normAutofit/>
          </a:bodyPr>
          <a:lstStyle/>
          <a:p>
            <a:r>
              <a:rPr lang="es-AR" dirty="0"/>
              <a:t>Etapas del </a:t>
            </a:r>
            <a:r>
              <a:rPr lang="es-AR" dirty="0" smtClean="0"/>
              <a:t>procesamiento</a:t>
            </a:r>
            <a:endParaRPr lang="es-ES" dirty="0"/>
          </a:p>
        </p:txBody>
      </p:sp>
      <p:sp>
        <p:nvSpPr>
          <p:cNvPr id="8" name="CuadroTexto 7"/>
          <p:cNvSpPr txBox="1"/>
          <p:nvPr/>
        </p:nvSpPr>
        <p:spPr>
          <a:xfrm>
            <a:off x="8210550" y="3110004"/>
            <a:ext cx="946093" cy="307777"/>
          </a:xfrm>
          <a:prstGeom prst="rect">
            <a:avLst/>
          </a:prstGeom>
          <a:noFill/>
        </p:spPr>
        <p:txBody>
          <a:bodyPr wrap="none" rtlCol="0">
            <a:spAutoFit/>
          </a:bodyPr>
          <a:lstStyle/>
          <a:p>
            <a:pPr algn="ctr"/>
            <a:r>
              <a:rPr lang="es-ES" sz="1400" dirty="0" smtClean="0"/>
              <a:t>Imágenes</a:t>
            </a:r>
            <a:endParaRPr lang="es-AR" sz="1400" dirty="0"/>
          </a:p>
        </p:txBody>
      </p:sp>
      <p:sp>
        <p:nvSpPr>
          <p:cNvPr id="10" name="CuadroTexto 9"/>
          <p:cNvSpPr txBox="1"/>
          <p:nvPr/>
        </p:nvSpPr>
        <p:spPr>
          <a:xfrm>
            <a:off x="5524406" y="1598457"/>
            <a:ext cx="946093" cy="307777"/>
          </a:xfrm>
          <a:prstGeom prst="rect">
            <a:avLst/>
          </a:prstGeom>
          <a:noFill/>
        </p:spPr>
        <p:txBody>
          <a:bodyPr wrap="none" rtlCol="0">
            <a:spAutoFit/>
          </a:bodyPr>
          <a:lstStyle/>
          <a:p>
            <a:pPr algn="ctr"/>
            <a:r>
              <a:rPr lang="es-ES" sz="1400" dirty="0" smtClean="0"/>
              <a:t>Imágenes</a:t>
            </a:r>
            <a:endParaRPr lang="es-AR" sz="1400" dirty="0"/>
          </a:p>
        </p:txBody>
      </p:sp>
      <p:sp>
        <p:nvSpPr>
          <p:cNvPr id="11" name="CuadroTexto 10"/>
          <p:cNvSpPr txBox="1"/>
          <p:nvPr/>
        </p:nvSpPr>
        <p:spPr>
          <a:xfrm>
            <a:off x="3701928" y="5543550"/>
            <a:ext cx="926857" cy="523220"/>
          </a:xfrm>
          <a:prstGeom prst="rect">
            <a:avLst/>
          </a:prstGeom>
          <a:noFill/>
        </p:spPr>
        <p:txBody>
          <a:bodyPr wrap="none" rtlCol="0">
            <a:spAutoFit/>
          </a:bodyPr>
          <a:lstStyle/>
          <a:p>
            <a:pPr algn="ctr"/>
            <a:r>
              <a:rPr lang="es-ES" sz="1400" dirty="0" smtClean="0"/>
              <a:t>Mapa de </a:t>
            </a:r>
            <a:br>
              <a:rPr lang="es-ES" sz="1400" dirty="0" smtClean="0"/>
            </a:br>
            <a:r>
              <a:rPr lang="es-ES" sz="1400" dirty="0" smtClean="0"/>
              <a:t>Vectores</a:t>
            </a:r>
            <a:endParaRPr lang="es-AR" sz="1400" dirty="0"/>
          </a:p>
        </p:txBody>
      </p:sp>
      <p:sp>
        <p:nvSpPr>
          <p:cNvPr id="12" name="CuadroTexto 11"/>
          <p:cNvSpPr txBox="1"/>
          <p:nvPr/>
        </p:nvSpPr>
        <p:spPr>
          <a:xfrm>
            <a:off x="7440676" y="5620350"/>
            <a:ext cx="926857" cy="523220"/>
          </a:xfrm>
          <a:prstGeom prst="rect">
            <a:avLst/>
          </a:prstGeom>
          <a:noFill/>
        </p:spPr>
        <p:txBody>
          <a:bodyPr wrap="none" rtlCol="0">
            <a:spAutoFit/>
          </a:bodyPr>
          <a:lstStyle/>
          <a:p>
            <a:pPr algn="ctr"/>
            <a:r>
              <a:rPr lang="es-ES" sz="1400" dirty="0" smtClean="0"/>
              <a:t>Mapa de </a:t>
            </a:r>
            <a:br>
              <a:rPr lang="es-ES" sz="1400" dirty="0" smtClean="0"/>
            </a:br>
            <a:r>
              <a:rPr lang="es-ES" sz="1400" dirty="0" smtClean="0"/>
              <a:t>Vectores</a:t>
            </a:r>
            <a:endParaRPr lang="es-AR" sz="1400"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xmlns="" val="3866992168"/>
              </p:ext>
            </p:extLst>
          </p:nvPr>
        </p:nvGraphicFramePr>
        <p:xfrm>
          <a:off x="971549" y="1657349"/>
          <a:ext cx="10163175" cy="4867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357423165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Recolección de imágenes</a:t>
            </a:r>
            <a:endParaRPr lang="es-ES" dirty="0"/>
          </a:p>
        </p:txBody>
      </p:sp>
      <p:sp>
        <p:nvSpPr>
          <p:cNvPr id="5" name="Marcador de posición de contenido 2"/>
          <p:cNvSpPr>
            <a:spLocks noGrp="1"/>
          </p:cNvSpPr>
          <p:nvPr>
            <p:ph idx="1"/>
          </p:nvPr>
        </p:nvSpPr>
        <p:spPr>
          <a:xfrm>
            <a:off x="1295400" y="1828800"/>
            <a:ext cx="9601200" cy="1000125"/>
          </a:xfrm>
        </p:spPr>
        <p:txBody>
          <a:bodyPr>
            <a:normAutofit lnSpcReduction="10000"/>
          </a:bodyPr>
          <a:lstStyle/>
          <a:p>
            <a:pPr marL="0" indent="0">
              <a:buNone/>
            </a:pPr>
            <a:r>
              <a:rPr lang="es-AR" dirty="0" smtClean="0"/>
              <a:t>Configuración de un escenario para la captura de imágenes para Procesamiento PIV.</a:t>
            </a:r>
            <a:r>
              <a:rPr lang="es-AR" dirty="0"/>
              <a:t/>
            </a:r>
            <a:br>
              <a:rPr lang="es-AR" dirty="0"/>
            </a:br>
            <a:endParaRPr lang="es-ES" sz="2400" b="0" i="0" dirty="0">
              <a:solidFill>
                <a:srgbClr val="595959"/>
              </a:solidFill>
              <a:latin typeface="Book Antiqua"/>
              <a:ea typeface="+mn-ea"/>
              <a:cs typeface="+mn-cs"/>
            </a:endParaRPr>
          </a:p>
        </p:txBody>
      </p:sp>
      <p:pic>
        <p:nvPicPr>
          <p:cNvPr id="1026" name="Picture 2"/>
          <p:cNvPicPr>
            <a:picLocks noChangeAspect="1" noChangeArrowheads="1"/>
          </p:cNvPicPr>
          <p:nvPr/>
        </p:nvPicPr>
        <p:blipFill>
          <a:blip r:embed="rId3" cstate="print"/>
          <a:srcRect/>
          <a:stretch>
            <a:fillRect/>
          </a:stretch>
        </p:blipFill>
        <p:spPr bwMode="auto">
          <a:xfrm>
            <a:off x="2089831" y="2495550"/>
            <a:ext cx="7896225" cy="43624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spcBef>
                <a:spcPts val="0"/>
              </a:spcBef>
            </a:pPr>
            <a:r>
              <a:rPr lang="es-AR" dirty="0" smtClean="0"/>
              <a:t>Pre-Procesamiento</a:t>
            </a:r>
            <a:endParaRPr lang="es-ES" dirty="0"/>
          </a:p>
        </p:txBody>
      </p:sp>
      <p:sp>
        <p:nvSpPr>
          <p:cNvPr id="3" name="Marcador de posición de contenido 2"/>
          <p:cNvSpPr>
            <a:spLocks noGrp="1"/>
          </p:cNvSpPr>
          <p:nvPr>
            <p:ph sz="half" idx="1"/>
          </p:nvPr>
        </p:nvSpPr>
        <p:spPr/>
        <p:txBody>
          <a:bodyPr>
            <a:normAutofit/>
          </a:bodyPr>
          <a:lstStyle/>
          <a:p>
            <a:pPr marL="0" indent="0">
              <a:buNone/>
            </a:pPr>
            <a:r>
              <a:rPr lang="es-AR" dirty="0"/>
              <a:t>El objetivo </a:t>
            </a:r>
            <a:r>
              <a:rPr lang="es-AR" dirty="0" smtClean="0"/>
              <a:t>de esta etapa </a:t>
            </a:r>
            <a:r>
              <a:rPr lang="es-AR" dirty="0"/>
              <a:t>consiste en mejorar la calidad de las resultados aplicando diferentes técnicas sobre las </a:t>
            </a:r>
            <a:r>
              <a:rPr lang="es-AR" dirty="0" smtClean="0"/>
              <a:t>imágenes.</a:t>
            </a:r>
            <a:endParaRPr lang="es-AR" dirty="0"/>
          </a:p>
        </p:txBody>
      </p:sp>
      <p:pic>
        <p:nvPicPr>
          <p:cNvPr id="5" name="Imagen 4"/>
          <p:cNvPicPr>
            <a:picLocks noChangeAspect="1"/>
          </p:cNvPicPr>
          <p:nvPr/>
        </p:nvPicPr>
        <p:blipFill>
          <a:blip r:embed="rId3" cstate="print"/>
          <a:stretch>
            <a:fillRect/>
          </a:stretch>
        </p:blipFill>
        <p:spPr>
          <a:xfrm>
            <a:off x="4684220" y="4204443"/>
            <a:ext cx="5929617" cy="1976539"/>
          </a:xfrm>
          <a:prstGeom prst="rect">
            <a:avLst/>
          </a:prstGeom>
        </p:spPr>
      </p:pic>
      <p:pic>
        <p:nvPicPr>
          <p:cNvPr id="6" name="Imagen 5"/>
          <p:cNvPicPr>
            <a:picLocks noChangeAspect="1"/>
          </p:cNvPicPr>
          <p:nvPr/>
        </p:nvPicPr>
        <p:blipFill>
          <a:blip r:embed="rId4" cstate="print">
            <a:clrChange>
              <a:clrFrom>
                <a:srgbClr val="FDFDFD"/>
              </a:clrFrom>
              <a:clrTo>
                <a:srgbClr val="FDFDFD">
                  <a:alpha val="0"/>
                </a:srgbClr>
              </a:clrTo>
            </a:clrChange>
          </a:blip>
          <a:stretch>
            <a:fillRect/>
          </a:stretch>
        </p:blipFill>
        <p:spPr>
          <a:xfrm>
            <a:off x="860199" y="2790866"/>
            <a:ext cx="1923596" cy="1958891"/>
          </a:xfrm>
          <a:prstGeom prst="rect">
            <a:avLst/>
          </a:prstGeom>
        </p:spPr>
      </p:pic>
      <p:sp>
        <p:nvSpPr>
          <p:cNvPr id="16" name="CuadroTexto 15"/>
          <p:cNvSpPr txBox="1"/>
          <p:nvPr/>
        </p:nvSpPr>
        <p:spPr>
          <a:xfrm>
            <a:off x="1335313" y="4823381"/>
            <a:ext cx="1037463" cy="369332"/>
          </a:xfrm>
          <a:prstGeom prst="rect">
            <a:avLst/>
          </a:prstGeom>
          <a:noFill/>
        </p:spPr>
        <p:txBody>
          <a:bodyPr wrap="none" rtlCol="0">
            <a:spAutoFit/>
          </a:bodyPr>
          <a:lstStyle/>
          <a:p>
            <a:r>
              <a:rPr lang="es-ES" dirty="0" smtClean="0"/>
              <a:t>Original</a:t>
            </a:r>
            <a:endParaRPr lang="es-AR" dirty="0"/>
          </a:p>
        </p:txBody>
      </p:sp>
      <p:sp>
        <p:nvSpPr>
          <p:cNvPr id="18" name="CuadroTexto 17"/>
          <p:cNvSpPr txBox="1"/>
          <p:nvPr/>
        </p:nvSpPr>
        <p:spPr>
          <a:xfrm>
            <a:off x="5206998" y="6107567"/>
            <a:ext cx="1197429" cy="369332"/>
          </a:xfrm>
          <a:prstGeom prst="rect">
            <a:avLst/>
          </a:prstGeom>
          <a:noFill/>
        </p:spPr>
        <p:txBody>
          <a:bodyPr wrap="square" rtlCol="0">
            <a:spAutoFit/>
          </a:bodyPr>
          <a:lstStyle/>
          <a:p>
            <a:r>
              <a:rPr lang="es-ES" dirty="0" smtClean="0"/>
              <a:t>CLAHE</a:t>
            </a:r>
            <a:endParaRPr lang="es-AR" dirty="0"/>
          </a:p>
        </p:txBody>
      </p:sp>
      <p:sp>
        <p:nvSpPr>
          <p:cNvPr id="19" name="CuadroTexto 18"/>
          <p:cNvSpPr txBox="1"/>
          <p:nvPr/>
        </p:nvSpPr>
        <p:spPr>
          <a:xfrm>
            <a:off x="7014710" y="6107669"/>
            <a:ext cx="1349828" cy="369332"/>
          </a:xfrm>
          <a:prstGeom prst="rect">
            <a:avLst/>
          </a:prstGeom>
          <a:noFill/>
        </p:spPr>
        <p:txBody>
          <a:bodyPr wrap="square" rtlCol="0">
            <a:spAutoFit/>
          </a:bodyPr>
          <a:lstStyle/>
          <a:p>
            <a:r>
              <a:rPr lang="es-ES" dirty="0" smtClean="0"/>
              <a:t>High-</a:t>
            </a:r>
            <a:r>
              <a:rPr lang="es-ES" dirty="0" err="1" smtClean="0"/>
              <a:t>pass</a:t>
            </a:r>
            <a:endParaRPr lang="es-ES" dirty="0" smtClean="0"/>
          </a:p>
        </p:txBody>
      </p:sp>
      <p:sp>
        <p:nvSpPr>
          <p:cNvPr id="20" name="CuadroTexto 19"/>
          <p:cNvSpPr txBox="1"/>
          <p:nvPr/>
        </p:nvSpPr>
        <p:spPr>
          <a:xfrm>
            <a:off x="8814066" y="6056871"/>
            <a:ext cx="1799771" cy="646331"/>
          </a:xfrm>
          <a:prstGeom prst="rect">
            <a:avLst/>
          </a:prstGeom>
          <a:noFill/>
        </p:spPr>
        <p:txBody>
          <a:bodyPr wrap="square" rtlCol="0">
            <a:spAutoFit/>
          </a:bodyPr>
          <a:lstStyle/>
          <a:p>
            <a:pPr algn="ctr"/>
            <a:r>
              <a:rPr lang="es-ES" dirty="0" err="1" smtClean="0"/>
              <a:t>Intensity</a:t>
            </a:r>
            <a:r>
              <a:rPr lang="es-ES" dirty="0" smtClean="0"/>
              <a:t> </a:t>
            </a:r>
            <a:r>
              <a:rPr lang="es-ES" dirty="0" err="1" smtClean="0"/>
              <a:t>capping</a:t>
            </a:r>
            <a:endParaRPr lang="es-ES" dirty="0" smtClean="0"/>
          </a:p>
        </p:txBody>
      </p:sp>
      <p:sp>
        <p:nvSpPr>
          <p:cNvPr id="23" name="Flecha doblada 22"/>
          <p:cNvSpPr/>
          <p:nvPr/>
        </p:nvSpPr>
        <p:spPr>
          <a:xfrm rot="5400000">
            <a:off x="3998684" y="2445657"/>
            <a:ext cx="537029" cy="3077029"/>
          </a:xfrm>
          <a:prstGeom prst="bentArrow">
            <a:avLst>
              <a:gd name="adj1" fmla="val 9615"/>
              <a:gd name="adj2" fmla="val 18147"/>
              <a:gd name="adj3" fmla="val 34963"/>
              <a:gd name="adj4" fmla="val 472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5" name="Flecha doblada 24"/>
          <p:cNvSpPr/>
          <p:nvPr/>
        </p:nvSpPr>
        <p:spPr>
          <a:xfrm rot="5400000">
            <a:off x="4867728" y="1297213"/>
            <a:ext cx="809170" cy="5072745"/>
          </a:xfrm>
          <a:prstGeom prst="bentArrow">
            <a:avLst>
              <a:gd name="adj1" fmla="val 6028"/>
              <a:gd name="adj2" fmla="val 12287"/>
              <a:gd name="adj3" fmla="val 25037"/>
              <a:gd name="adj4" fmla="val 472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6" name="Flecha doblada 25"/>
          <p:cNvSpPr/>
          <p:nvPr/>
        </p:nvSpPr>
        <p:spPr>
          <a:xfrm rot="5400000">
            <a:off x="5688123" y="129156"/>
            <a:ext cx="1171350" cy="7104744"/>
          </a:xfrm>
          <a:prstGeom prst="bentArrow">
            <a:avLst>
              <a:gd name="adj1" fmla="val 4234"/>
              <a:gd name="adj2" fmla="val 8912"/>
              <a:gd name="adj3" fmla="val 18971"/>
              <a:gd name="adj4" fmla="val 472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Tree>
    <p:extLst>
      <p:ext uri="{BB962C8B-B14F-4D97-AF65-F5344CB8AC3E}">
        <p14:creationId xmlns:p14="http://schemas.microsoft.com/office/powerpoint/2010/main" xmlns="" val="421385538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spcBef>
                <a:spcPts val="0"/>
              </a:spcBef>
            </a:pPr>
            <a:r>
              <a:rPr lang="es-AR" dirty="0"/>
              <a:t>Procesamiento PIV</a:t>
            </a:r>
            <a:endParaRPr lang="es-ES" dirty="0"/>
          </a:p>
        </p:txBody>
      </p:sp>
      <p:sp>
        <p:nvSpPr>
          <p:cNvPr id="3" name="Marcador de contenido 2"/>
          <p:cNvSpPr>
            <a:spLocks noGrp="1"/>
          </p:cNvSpPr>
          <p:nvPr>
            <p:ph idx="1"/>
          </p:nvPr>
        </p:nvSpPr>
        <p:spPr>
          <a:xfrm>
            <a:off x="1295400" y="1828800"/>
            <a:ext cx="9601200" cy="1651000"/>
          </a:xfrm>
        </p:spPr>
        <p:txBody>
          <a:bodyPr/>
          <a:lstStyle/>
          <a:p>
            <a:r>
              <a:rPr lang="es-ES" dirty="0" smtClean="0"/>
              <a:t>Auto-Correlación (doble pulso </a:t>
            </a:r>
            <a:r>
              <a:rPr lang="es-ES" b="1" dirty="0" smtClean="0"/>
              <a:t>simple fotograma</a:t>
            </a:r>
            <a:r>
              <a:rPr lang="es-ES" dirty="0" smtClean="0"/>
              <a:t>): Las partículas de ambos instantes de tiempo se almacenan en un misma imagen.</a:t>
            </a:r>
          </a:p>
          <a:p>
            <a:r>
              <a:rPr lang="es-ES" dirty="0" smtClean="0"/>
              <a:t>Correlación Cruzada (doble pulso </a:t>
            </a:r>
            <a:r>
              <a:rPr lang="es-ES" b="1" dirty="0" smtClean="0"/>
              <a:t>doble fotograma</a:t>
            </a:r>
            <a:r>
              <a:rPr lang="es-ES" dirty="0" smtClean="0"/>
              <a:t>): Se obtienen dos imágenes correspondientes a dos instantes de tiempo. </a:t>
            </a:r>
            <a:endParaRPr lang="es-AR" dirty="0"/>
          </a:p>
        </p:txBody>
      </p:sp>
      <p:sp>
        <p:nvSpPr>
          <p:cNvPr id="5" name="4 Elipse"/>
          <p:cNvSpPr/>
          <p:nvPr/>
        </p:nvSpPr>
        <p:spPr>
          <a:xfrm>
            <a:off x="1941829" y="3880854"/>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6 Elipse"/>
          <p:cNvSpPr/>
          <p:nvPr/>
        </p:nvSpPr>
        <p:spPr>
          <a:xfrm>
            <a:off x="2175066" y="4236984"/>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5 Rectángulo"/>
          <p:cNvSpPr/>
          <p:nvPr/>
        </p:nvSpPr>
        <p:spPr>
          <a:xfrm>
            <a:off x="1696101" y="3706578"/>
            <a:ext cx="2833458" cy="2577458"/>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8 Elipse"/>
          <p:cNvSpPr/>
          <p:nvPr/>
        </p:nvSpPr>
        <p:spPr>
          <a:xfrm>
            <a:off x="2462445" y="3952838"/>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9 Elipse"/>
          <p:cNvSpPr/>
          <p:nvPr/>
        </p:nvSpPr>
        <p:spPr>
          <a:xfrm>
            <a:off x="2662362" y="3824024"/>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10 Elipse"/>
          <p:cNvSpPr/>
          <p:nvPr/>
        </p:nvSpPr>
        <p:spPr>
          <a:xfrm>
            <a:off x="3112829" y="3956627"/>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11 Elipse"/>
          <p:cNvSpPr/>
          <p:nvPr/>
        </p:nvSpPr>
        <p:spPr>
          <a:xfrm>
            <a:off x="3025366" y="4138480"/>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12 Elipse"/>
          <p:cNvSpPr/>
          <p:nvPr/>
        </p:nvSpPr>
        <p:spPr>
          <a:xfrm>
            <a:off x="2613037" y="4649945"/>
            <a:ext cx="90000" cy="90000"/>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13 Elipse"/>
          <p:cNvSpPr/>
          <p:nvPr/>
        </p:nvSpPr>
        <p:spPr>
          <a:xfrm>
            <a:off x="3069096" y="4649945"/>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14 Elipse"/>
          <p:cNvSpPr/>
          <p:nvPr/>
        </p:nvSpPr>
        <p:spPr>
          <a:xfrm>
            <a:off x="2374982" y="4995306"/>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15 Elipse"/>
          <p:cNvSpPr/>
          <p:nvPr/>
        </p:nvSpPr>
        <p:spPr>
          <a:xfrm>
            <a:off x="3069096" y="4927111"/>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16 Elipse"/>
          <p:cNvSpPr/>
          <p:nvPr/>
        </p:nvSpPr>
        <p:spPr>
          <a:xfrm>
            <a:off x="3612619" y="5229604"/>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17 Elipse"/>
          <p:cNvSpPr/>
          <p:nvPr/>
        </p:nvSpPr>
        <p:spPr>
          <a:xfrm>
            <a:off x="3509152" y="5517539"/>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18 Elipse"/>
          <p:cNvSpPr/>
          <p:nvPr/>
        </p:nvSpPr>
        <p:spPr>
          <a:xfrm>
            <a:off x="2601198" y="5449344"/>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19 Elipse"/>
          <p:cNvSpPr/>
          <p:nvPr/>
        </p:nvSpPr>
        <p:spPr>
          <a:xfrm>
            <a:off x="2413121" y="5585735"/>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20 Elipse"/>
          <p:cNvSpPr/>
          <p:nvPr/>
        </p:nvSpPr>
        <p:spPr>
          <a:xfrm>
            <a:off x="3704904" y="4070285"/>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1 Elipse"/>
          <p:cNvSpPr/>
          <p:nvPr/>
        </p:nvSpPr>
        <p:spPr>
          <a:xfrm>
            <a:off x="3826342" y="4581749"/>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3" name="22 Elipse"/>
          <p:cNvSpPr/>
          <p:nvPr/>
        </p:nvSpPr>
        <p:spPr>
          <a:xfrm>
            <a:off x="3069094" y="5905874"/>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4" name="23 Elipse"/>
          <p:cNvSpPr/>
          <p:nvPr/>
        </p:nvSpPr>
        <p:spPr>
          <a:xfrm>
            <a:off x="3843658" y="5830101"/>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3" name="42 Elipse"/>
          <p:cNvSpPr/>
          <p:nvPr/>
        </p:nvSpPr>
        <p:spPr>
          <a:xfrm>
            <a:off x="2075106" y="3986936"/>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4" name="43 Elipse"/>
          <p:cNvSpPr/>
          <p:nvPr/>
        </p:nvSpPr>
        <p:spPr>
          <a:xfrm>
            <a:off x="2308343" y="4343066"/>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5" name="44 Elipse"/>
          <p:cNvSpPr/>
          <p:nvPr/>
        </p:nvSpPr>
        <p:spPr>
          <a:xfrm>
            <a:off x="2595723" y="4058919"/>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6" name="45 Elipse"/>
          <p:cNvSpPr/>
          <p:nvPr/>
        </p:nvSpPr>
        <p:spPr>
          <a:xfrm>
            <a:off x="2795639" y="3930105"/>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7" name="46 Elipse"/>
          <p:cNvSpPr/>
          <p:nvPr/>
        </p:nvSpPr>
        <p:spPr>
          <a:xfrm>
            <a:off x="3246107" y="4062707"/>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8" name="47 Elipse"/>
          <p:cNvSpPr/>
          <p:nvPr/>
        </p:nvSpPr>
        <p:spPr>
          <a:xfrm>
            <a:off x="3158643" y="4244562"/>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9" name="48 Elipse"/>
          <p:cNvSpPr/>
          <p:nvPr/>
        </p:nvSpPr>
        <p:spPr>
          <a:xfrm>
            <a:off x="2746315" y="4756026"/>
            <a:ext cx="90000" cy="90000"/>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0" name="49 Elipse"/>
          <p:cNvSpPr/>
          <p:nvPr/>
        </p:nvSpPr>
        <p:spPr>
          <a:xfrm>
            <a:off x="3202374" y="4756026"/>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1" name="50 Elipse"/>
          <p:cNvSpPr/>
          <p:nvPr/>
        </p:nvSpPr>
        <p:spPr>
          <a:xfrm>
            <a:off x="2508260" y="5101388"/>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2" name="51 Elipse"/>
          <p:cNvSpPr/>
          <p:nvPr/>
        </p:nvSpPr>
        <p:spPr>
          <a:xfrm>
            <a:off x="3202373" y="5033192"/>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3" name="52 Elipse"/>
          <p:cNvSpPr/>
          <p:nvPr/>
        </p:nvSpPr>
        <p:spPr>
          <a:xfrm>
            <a:off x="3745897" y="5335686"/>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4" name="53 Elipse"/>
          <p:cNvSpPr/>
          <p:nvPr/>
        </p:nvSpPr>
        <p:spPr>
          <a:xfrm>
            <a:off x="3642430" y="5623621"/>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5" name="54 Elipse"/>
          <p:cNvSpPr/>
          <p:nvPr/>
        </p:nvSpPr>
        <p:spPr>
          <a:xfrm>
            <a:off x="2734476" y="5555426"/>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6" name="55 Elipse"/>
          <p:cNvSpPr/>
          <p:nvPr/>
        </p:nvSpPr>
        <p:spPr>
          <a:xfrm>
            <a:off x="2546398" y="5691816"/>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7" name="56 Elipse"/>
          <p:cNvSpPr/>
          <p:nvPr/>
        </p:nvSpPr>
        <p:spPr>
          <a:xfrm>
            <a:off x="3838181" y="4176366"/>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8" name="57 Elipse"/>
          <p:cNvSpPr/>
          <p:nvPr/>
        </p:nvSpPr>
        <p:spPr>
          <a:xfrm>
            <a:off x="3959620" y="4687831"/>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9" name="58 Elipse"/>
          <p:cNvSpPr/>
          <p:nvPr/>
        </p:nvSpPr>
        <p:spPr>
          <a:xfrm>
            <a:off x="3202371" y="6011956"/>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0" name="59 Elipse"/>
          <p:cNvSpPr/>
          <p:nvPr/>
        </p:nvSpPr>
        <p:spPr>
          <a:xfrm>
            <a:off x="3976936" y="5936183"/>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3" name="62 CuadroTexto"/>
          <p:cNvSpPr txBox="1"/>
          <p:nvPr/>
        </p:nvSpPr>
        <p:spPr>
          <a:xfrm>
            <a:off x="2186843" y="6362700"/>
            <a:ext cx="2094871" cy="369332"/>
          </a:xfrm>
          <a:prstGeom prst="rect">
            <a:avLst/>
          </a:prstGeom>
          <a:noFill/>
        </p:spPr>
        <p:txBody>
          <a:bodyPr wrap="square" rtlCol="0">
            <a:spAutoFit/>
          </a:bodyPr>
          <a:lstStyle/>
          <a:p>
            <a:r>
              <a:rPr lang="es-ES" b="1" dirty="0" smtClean="0">
                <a:solidFill>
                  <a:schemeClr val="accent2"/>
                </a:solidFill>
              </a:rPr>
              <a:t>Auto-Correlación</a:t>
            </a:r>
            <a:endParaRPr lang="es-ES" b="1" dirty="0">
              <a:solidFill>
                <a:schemeClr val="accent2"/>
              </a:solidFill>
            </a:endParaRPr>
          </a:p>
        </p:txBody>
      </p:sp>
      <p:sp>
        <p:nvSpPr>
          <p:cNvPr id="67" name="66 Rectángulo"/>
          <p:cNvSpPr/>
          <p:nvPr/>
        </p:nvSpPr>
        <p:spPr>
          <a:xfrm>
            <a:off x="6932078" y="3754917"/>
            <a:ext cx="2076523" cy="1943548"/>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5" name="64 Elipse"/>
          <p:cNvSpPr/>
          <p:nvPr/>
        </p:nvSpPr>
        <p:spPr>
          <a:xfrm>
            <a:off x="7112163" y="3886330"/>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6" name="65 Elipse"/>
          <p:cNvSpPr/>
          <p:nvPr/>
        </p:nvSpPr>
        <p:spPr>
          <a:xfrm>
            <a:off x="7283092" y="4154872"/>
            <a:ext cx="90000" cy="90000"/>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8" name="67 Elipse"/>
          <p:cNvSpPr/>
          <p:nvPr/>
        </p:nvSpPr>
        <p:spPr>
          <a:xfrm>
            <a:off x="8724943" y="3870548"/>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9" name="68 Elipse"/>
          <p:cNvSpPr/>
          <p:nvPr/>
        </p:nvSpPr>
        <p:spPr>
          <a:xfrm>
            <a:off x="7640211" y="3843478"/>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0" name="69 Elipse"/>
          <p:cNvSpPr/>
          <p:nvPr/>
        </p:nvSpPr>
        <p:spPr>
          <a:xfrm>
            <a:off x="7970340" y="3943468"/>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1" name="70 Elipse"/>
          <p:cNvSpPr/>
          <p:nvPr/>
        </p:nvSpPr>
        <p:spPr>
          <a:xfrm>
            <a:off x="8017769" y="4234090"/>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2" name="71 Elipse"/>
          <p:cNvSpPr/>
          <p:nvPr/>
        </p:nvSpPr>
        <p:spPr>
          <a:xfrm>
            <a:off x="7604062" y="4466269"/>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3" name="72 Elipse"/>
          <p:cNvSpPr/>
          <p:nvPr/>
        </p:nvSpPr>
        <p:spPr>
          <a:xfrm>
            <a:off x="8124435" y="4543402"/>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4" name="73 Elipse"/>
          <p:cNvSpPr/>
          <p:nvPr/>
        </p:nvSpPr>
        <p:spPr>
          <a:xfrm>
            <a:off x="7429602" y="4726690"/>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5" name="74 Elipse"/>
          <p:cNvSpPr/>
          <p:nvPr/>
        </p:nvSpPr>
        <p:spPr>
          <a:xfrm>
            <a:off x="7966130" y="4829690"/>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6" name="75 Elipse"/>
          <p:cNvSpPr/>
          <p:nvPr/>
        </p:nvSpPr>
        <p:spPr>
          <a:xfrm>
            <a:off x="8336615" y="4903364"/>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7" name="76 Elipse"/>
          <p:cNvSpPr/>
          <p:nvPr/>
        </p:nvSpPr>
        <p:spPr>
          <a:xfrm>
            <a:off x="8260788" y="5120483"/>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8" name="77 Elipse"/>
          <p:cNvSpPr/>
          <p:nvPr/>
        </p:nvSpPr>
        <p:spPr>
          <a:xfrm>
            <a:off x="7595386" y="5069060"/>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9" name="78 Elipse"/>
          <p:cNvSpPr/>
          <p:nvPr/>
        </p:nvSpPr>
        <p:spPr>
          <a:xfrm>
            <a:off x="7457553" y="5171907"/>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0" name="79 Elipse"/>
          <p:cNvSpPr/>
          <p:nvPr/>
        </p:nvSpPr>
        <p:spPr>
          <a:xfrm>
            <a:off x="8404246" y="4029173"/>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1" name="80 Elipse"/>
          <p:cNvSpPr/>
          <p:nvPr/>
        </p:nvSpPr>
        <p:spPr>
          <a:xfrm>
            <a:off x="8570032" y="4291123"/>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2" name="81 Elipse"/>
          <p:cNvSpPr/>
          <p:nvPr/>
        </p:nvSpPr>
        <p:spPr>
          <a:xfrm>
            <a:off x="7938288" y="5413309"/>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3" name="82 Elipse"/>
          <p:cNvSpPr/>
          <p:nvPr/>
        </p:nvSpPr>
        <p:spPr>
          <a:xfrm>
            <a:off x="8505934" y="5356172"/>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2" name="101 Elipse"/>
          <p:cNvSpPr/>
          <p:nvPr/>
        </p:nvSpPr>
        <p:spPr>
          <a:xfrm>
            <a:off x="7255259" y="4916462"/>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3" name="102 Elipse"/>
          <p:cNvSpPr/>
          <p:nvPr/>
        </p:nvSpPr>
        <p:spPr>
          <a:xfrm>
            <a:off x="7134056" y="5201946"/>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4" name="103 Elipse"/>
          <p:cNvSpPr/>
          <p:nvPr/>
        </p:nvSpPr>
        <p:spPr>
          <a:xfrm>
            <a:off x="8728889" y="4480790"/>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5" name="104 Elipse"/>
          <p:cNvSpPr/>
          <p:nvPr/>
        </p:nvSpPr>
        <p:spPr>
          <a:xfrm>
            <a:off x="8761571" y="4930914"/>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6" name="105 Elipse"/>
          <p:cNvSpPr/>
          <p:nvPr/>
        </p:nvSpPr>
        <p:spPr>
          <a:xfrm>
            <a:off x="8728889" y="4672410"/>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7" name="106 Elipse"/>
          <p:cNvSpPr/>
          <p:nvPr/>
        </p:nvSpPr>
        <p:spPr>
          <a:xfrm>
            <a:off x="8729521" y="5202389"/>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8" name="107 Elipse"/>
          <p:cNvSpPr/>
          <p:nvPr/>
        </p:nvSpPr>
        <p:spPr>
          <a:xfrm>
            <a:off x="7493701" y="5414982"/>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9" name="108 Elipse"/>
          <p:cNvSpPr/>
          <p:nvPr/>
        </p:nvSpPr>
        <p:spPr>
          <a:xfrm>
            <a:off x="7970340" y="5150966"/>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0" name="109 Elipse"/>
          <p:cNvSpPr/>
          <p:nvPr/>
        </p:nvSpPr>
        <p:spPr>
          <a:xfrm>
            <a:off x="7203252" y="5445466"/>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1" name="110 Elipse"/>
          <p:cNvSpPr/>
          <p:nvPr/>
        </p:nvSpPr>
        <p:spPr>
          <a:xfrm>
            <a:off x="7257069" y="4445252"/>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2" name="111 Elipse"/>
          <p:cNvSpPr/>
          <p:nvPr/>
        </p:nvSpPr>
        <p:spPr>
          <a:xfrm>
            <a:off x="8372197" y="4517691"/>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3" name="112 Elipse"/>
          <p:cNvSpPr/>
          <p:nvPr/>
        </p:nvSpPr>
        <p:spPr>
          <a:xfrm>
            <a:off x="7641625" y="4183441"/>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4" name="113 Elipse"/>
          <p:cNvSpPr/>
          <p:nvPr/>
        </p:nvSpPr>
        <p:spPr>
          <a:xfrm>
            <a:off x="7921620" y="4551638"/>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8" name="117 Rectángulo"/>
          <p:cNvSpPr/>
          <p:nvPr/>
        </p:nvSpPr>
        <p:spPr>
          <a:xfrm>
            <a:off x="7787252" y="4419153"/>
            <a:ext cx="2076523" cy="1943548"/>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6" name="115 Elipse"/>
          <p:cNvSpPr/>
          <p:nvPr/>
        </p:nvSpPr>
        <p:spPr>
          <a:xfrm>
            <a:off x="8053296" y="4662680"/>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7" name="116 Elipse"/>
          <p:cNvSpPr/>
          <p:nvPr/>
        </p:nvSpPr>
        <p:spPr>
          <a:xfrm>
            <a:off x="8224226" y="4931222"/>
            <a:ext cx="90000" cy="90000"/>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9" name="118 Elipse"/>
          <p:cNvSpPr/>
          <p:nvPr/>
        </p:nvSpPr>
        <p:spPr>
          <a:xfrm>
            <a:off x="9666076" y="4646898"/>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0" name="119 Elipse"/>
          <p:cNvSpPr/>
          <p:nvPr/>
        </p:nvSpPr>
        <p:spPr>
          <a:xfrm>
            <a:off x="8581344" y="4619828"/>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1" name="120 Elipse"/>
          <p:cNvSpPr/>
          <p:nvPr/>
        </p:nvSpPr>
        <p:spPr>
          <a:xfrm>
            <a:off x="8911473" y="4719818"/>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2" name="121 Elipse"/>
          <p:cNvSpPr/>
          <p:nvPr/>
        </p:nvSpPr>
        <p:spPr>
          <a:xfrm>
            <a:off x="8958902" y="5010440"/>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3" name="122 Elipse"/>
          <p:cNvSpPr/>
          <p:nvPr/>
        </p:nvSpPr>
        <p:spPr>
          <a:xfrm>
            <a:off x="8545196" y="5242618"/>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4" name="123 Elipse"/>
          <p:cNvSpPr/>
          <p:nvPr/>
        </p:nvSpPr>
        <p:spPr>
          <a:xfrm>
            <a:off x="9065569" y="5319752"/>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5" name="124 Elipse"/>
          <p:cNvSpPr/>
          <p:nvPr/>
        </p:nvSpPr>
        <p:spPr>
          <a:xfrm>
            <a:off x="8370736" y="5503040"/>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6" name="125 Elipse"/>
          <p:cNvSpPr/>
          <p:nvPr/>
        </p:nvSpPr>
        <p:spPr>
          <a:xfrm>
            <a:off x="8907264" y="5606040"/>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7" name="126 Elipse"/>
          <p:cNvSpPr/>
          <p:nvPr/>
        </p:nvSpPr>
        <p:spPr>
          <a:xfrm>
            <a:off x="9277748" y="5679713"/>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8" name="127 Elipse"/>
          <p:cNvSpPr/>
          <p:nvPr/>
        </p:nvSpPr>
        <p:spPr>
          <a:xfrm>
            <a:off x="9201921" y="5896833"/>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9" name="128 Elipse"/>
          <p:cNvSpPr/>
          <p:nvPr/>
        </p:nvSpPr>
        <p:spPr>
          <a:xfrm>
            <a:off x="8536520" y="5845410"/>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0" name="129 Elipse"/>
          <p:cNvSpPr/>
          <p:nvPr/>
        </p:nvSpPr>
        <p:spPr>
          <a:xfrm>
            <a:off x="8398687" y="5948256"/>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1" name="130 Elipse"/>
          <p:cNvSpPr/>
          <p:nvPr/>
        </p:nvSpPr>
        <p:spPr>
          <a:xfrm>
            <a:off x="9345380" y="4805522"/>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2" name="131 Elipse"/>
          <p:cNvSpPr/>
          <p:nvPr/>
        </p:nvSpPr>
        <p:spPr>
          <a:xfrm>
            <a:off x="9511165" y="5067473"/>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3" name="132 Elipse"/>
          <p:cNvSpPr/>
          <p:nvPr/>
        </p:nvSpPr>
        <p:spPr>
          <a:xfrm>
            <a:off x="8879421" y="6189659"/>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4" name="133 Elipse"/>
          <p:cNvSpPr/>
          <p:nvPr/>
        </p:nvSpPr>
        <p:spPr>
          <a:xfrm>
            <a:off x="9447067" y="6132522"/>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5" name="134 Elipse"/>
          <p:cNvSpPr/>
          <p:nvPr/>
        </p:nvSpPr>
        <p:spPr>
          <a:xfrm>
            <a:off x="8196393" y="5692812"/>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6" name="135 Elipse"/>
          <p:cNvSpPr/>
          <p:nvPr/>
        </p:nvSpPr>
        <p:spPr>
          <a:xfrm>
            <a:off x="8075189" y="5978295"/>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7" name="136 Elipse"/>
          <p:cNvSpPr/>
          <p:nvPr/>
        </p:nvSpPr>
        <p:spPr>
          <a:xfrm>
            <a:off x="9670022" y="5257140"/>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8" name="137 Elipse"/>
          <p:cNvSpPr/>
          <p:nvPr/>
        </p:nvSpPr>
        <p:spPr>
          <a:xfrm>
            <a:off x="9702704" y="5707264"/>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9" name="138 Elipse"/>
          <p:cNvSpPr/>
          <p:nvPr/>
        </p:nvSpPr>
        <p:spPr>
          <a:xfrm>
            <a:off x="9670022" y="5448759"/>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0" name="139 Elipse"/>
          <p:cNvSpPr/>
          <p:nvPr/>
        </p:nvSpPr>
        <p:spPr>
          <a:xfrm>
            <a:off x="9670654" y="5978739"/>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1" name="140 Elipse"/>
          <p:cNvSpPr/>
          <p:nvPr/>
        </p:nvSpPr>
        <p:spPr>
          <a:xfrm>
            <a:off x="8434834" y="6191332"/>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2" name="141 Elipse"/>
          <p:cNvSpPr/>
          <p:nvPr/>
        </p:nvSpPr>
        <p:spPr>
          <a:xfrm>
            <a:off x="8911473" y="5927316"/>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3" name="142 Elipse"/>
          <p:cNvSpPr/>
          <p:nvPr/>
        </p:nvSpPr>
        <p:spPr>
          <a:xfrm>
            <a:off x="8144385" y="6221815"/>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4" name="143 Elipse"/>
          <p:cNvSpPr/>
          <p:nvPr/>
        </p:nvSpPr>
        <p:spPr>
          <a:xfrm>
            <a:off x="8198202" y="5221602"/>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5" name="144 Elipse"/>
          <p:cNvSpPr/>
          <p:nvPr/>
        </p:nvSpPr>
        <p:spPr>
          <a:xfrm>
            <a:off x="9313331" y="5294040"/>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6" name="145 Elipse"/>
          <p:cNvSpPr/>
          <p:nvPr/>
        </p:nvSpPr>
        <p:spPr>
          <a:xfrm>
            <a:off x="8582759" y="4959791"/>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7" name="146 Elipse"/>
          <p:cNvSpPr/>
          <p:nvPr/>
        </p:nvSpPr>
        <p:spPr>
          <a:xfrm>
            <a:off x="8862754" y="5327987"/>
            <a:ext cx="90000" cy="9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2" name="151 CuadroTexto"/>
          <p:cNvSpPr txBox="1"/>
          <p:nvPr/>
        </p:nvSpPr>
        <p:spPr>
          <a:xfrm>
            <a:off x="7283092" y="6377286"/>
            <a:ext cx="2550523" cy="369332"/>
          </a:xfrm>
          <a:prstGeom prst="rect">
            <a:avLst/>
          </a:prstGeom>
          <a:noFill/>
        </p:spPr>
        <p:txBody>
          <a:bodyPr wrap="square" rtlCol="0">
            <a:spAutoFit/>
          </a:bodyPr>
          <a:lstStyle/>
          <a:p>
            <a:r>
              <a:rPr lang="es-ES" b="1" dirty="0" smtClean="0">
                <a:solidFill>
                  <a:schemeClr val="accent2"/>
                </a:solidFill>
              </a:rPr>
              <a:t>Correlación Cruzada</a:t>
            </a:r>
            <a:endParaRPr lang="es-ES" b="1" dirty="0">
              <a:solidFill>
                <a:schemeClr val="accent2"/>
              </a:solidFill>
            </a:endParaRPr>
          </a:p>
        </p:txBody>
      </p:sp>
    </p:spTree>
    <p:extLst>
      <p:ext uri="{BB962C8B-B14F-4D97-AF65-F5344CB8AC3E}">
        <p14:creationId xmlns:p14="http://schemas.microsoft.com/office/powerpoint/2010/main" xmlns="" val="311214260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Procesamiento PIV</a:t>
            </a:r>
          </a:p>
        </p:txBody>
      </p:sp>
      <p:sp>
        <p:nvSpPr>
          <p:cNvPr id="11" name="Flecha derecha 10"/>
          <p:cNvSpPr/>
          <p:nvPr/>
        </p:nvSpPr>
        <p:spPr>
          <a:xfrm>
            <a:off x="5465375" y="2921884"/>
            <a:ext cx="574306" cy="344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Flecha derecha 12"/>
          <p:cNvSpPr/>
          <p:nvPr/>
        </p:nvSpPr>
        <p:spPr>
          <a:xfrm>
            <a:off x="9307631" y="2898007"/>
            <a:ext cx="574306" cy="344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2 Rectángulo"/>
          <p:cNvSpPr/>
          <p:nvPr/>
        </p:nvSpPr>
        <p:spPr>
          <a:xfrm>
            <a:off x="10396354" y="2791777"/>
            <a:ext cx="540000" cy="540000"/>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5" name="4 Conector recto de flecha"/>
          <p:cNvCxnSpPr/>
          <p:nvPr/>
        </p:nvCxnSpPr>
        <p:spPr>
          <a:xfrm>
            <a:off x="10485254" y="2893377"/>
            <a:ext cx="362200" cy="336800"/>
          </a:xfrm>
          <a:prstGeom prst="straightConnector1">
            <a:avLst/>
          </a:prstGeom>
          <a:ln w="349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9" name="8 CuadroTexto"/>
          <p:cNvSpPr txBox="1"/>
          <p:nvPr/>
        </p:nvSpPr>
        <p:spPr>
          <a:xfrm>
            <a:off x="9594784" y="2121415"/>
            <a:ext cx="2102979" cy="646331"/>
          </a:xfrm>
          <a:prstGeom prst="rect">
            <a:avLst/>
          </a:prstGeom>
          <a:noFill/>
        </p:spPr>
        <p:txBody>
          <a:bodyPr wrap="square" rtlCol="0" anchor="ctr">
            <a:spAutoFit/>
          </a:bodyPr>
          <a:lstStyle/>
          <a:p>
            <a:pPr algn="ctr"/>
            <a:r>
              <a:rPr lang="es-ES" b="1" dirty="0" smtClean="0">
                <a:solidFill>
                  <a:schemeClr val="tx2"/>
                </a:solidFill>
              </a:rPr>
              <a:t>Vector de</a:t>
            </a:r>
          </a:p>
          <a:p>
            <a:pPr algn="ctr"/>
            <a:r>
              <a:rPr lang="es-ES" b="1" dirty="0" smtClean="0">
                <a:solidFill>
                  <a:schemeClr val="tx2"/>
                </a:solidFill>
              </a:rPr>
              <a:t>desplazamiento</a:t>
            </a:r>
            <a:endParaRPr lang="es-AR" b="1" dirty="0">
              <a:solidFill>
                <a:schemeClr val="tx2"/>
              </a:solidFill>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78187" y="1898261"/>
            <a:ext cx="2856031" cy="21365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4" name="3 Grupo"/>
          <p:cNvGrpSpPr/>
          <p:nvPr/>
        </p:nvGrpSpPr>
        <p:grpSpPr>
          <a:xfrm>
            <a:off x="679642" y="1590262"/>
            <a:ext cx="4429072" cy="2810429"/>
            <a:chOff x="679642" y="1590262"/>
            <a:chExt cx="4429072" cy="2810429"/>
          </a:xfrm>
        </p:grpSpPr>
        <p:cxnSp>
          <p:nvCxnSpPr>
            <p:cNvPr id="26" name="25 Conector recto de flecha"/>
            <p:cNvCxnSpPr/>
            <p:nvPr/>
          </p:nvCxnSpPr>
          <p:spPr>
            <a:xfrm>
              <a:off x="1828800" y="3826565"/>
              <a:ext cx="834887" cy="59635"/>
            </a:xfrm>
            <a:prstGeom prst="straightConnector1">
              <a:avLst/>
            </a:prstGeom>
            <a:ln w="15875">
              <a:solidFill>
                <a:schemeClr val="tx2"/>
              </a:solidFill>
              <a:tailEnd type="arrow"/>
            </a:ln>
          </p:spPr>
          <p:style>
            <a:lnRef idx="1">
              <a:schemeClr val="accent1"/>
            </a:lnRef>
            <a:fillRef idx="0">
              <a:schemeClr val="accent1"/>
            </a:fillRef>
            <a:effectRef idx="0">
              <a:schemeClr val="accent1"/>
            </a:effectRef>
            <a:fontRef idx="minor">
              <a:schemeClr val="tx1"/>
            </a:fontRef>
          </p:style>
        </p:cxnSp>
        <p:pic>
          <p:nvPicPr>
            <p:cNvPr id="2055" name="Picture 7" descr="C:\Users\SinChapita\Desktop\path4350-2-9.pn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4499" r="4991"/>
            <a:stretch/>
          </p:blipFill>
          <p:spPr bwMode="auto">
            <a:xfrm>
              <a:off x="679642" y="1590262"/>
              <a:ext cx="4429072" cy="275257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0" name="19 Conector recto de flecha"/>
            <p:cNvCxnSpPr/>
            <p:nvPr/>
          </p:nvCxnSpPr>
          <p:spPr>
            <a:xfrm>
              <a:off x="1828800" y="2767746"/>
              <a:ext cx="586409" cy="564031"/>
            </a:xfrm>
            <a:prstGeom prst="straightConnector1">
              <a:avLst/>
            </a:prstGeom>
            <a:ln w="158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p:nvPr/>
          </p:nvCxnSpPr>
          <p:spPr>
            <a:xfrm>
              <a:off x="2894178" y="2767746"/>
              <a:ext cx="0" cy="939550"/>
            </a:xfrm>
            <a:prstGeom prst="straightConnector1">
              <a:avLst/>
            </a:prstGeom>
            <a:ln w="158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p:nvPr/>
          </p:nvCxnSpPr>
          <p:spPr>
            <a:xfrm flipH="1">
              <a:off x="3190461" y="2693504"/>
              <a:ext cx="755374" cy="1013792"/>
            </a:xfrm>
            <a:prstGeom prst="straightConnector1">
              <a:avLst/>
            </a:prstGeom>
            <a:ln w="158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8" name="27 Conector recto de flecha"/>
            <p:cNvCxnSpPr/>
            <p:nvPr/>
          </p:nvCxnSpPr>
          <p:spPr>
            <a:xfrm flipH="1">
              <a:off x="3269974" y="3826565"/>
              <a:ext cx="675861" cy="168965"/>
            </a:xfrm>
            <a:prstGeom prst="straightConnector1">
              <a:avLst/>
            </a:prstGeom>
            <a:ln w="158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2" name="31 CuadroTexto"/>
            <p:cNvSpPr txBox="1"/>
            <p:nvPr/>
          </p:nvSpPr>
          <p:spPr>
            <a:xfrm>
              <a:off x="2209509" y="3647205"/>
              <a:ext cx="248786" cy="246221"/>
            </a:xfrm>
            <a:prstGeom prst="rect">
              <a:avLst/>
            </a:prstGeom>
            <a:noFill/>
          </p:spPr>
          <p:txBody>
            <a:bodyPr wrap="none" rtlCol="0" anchor="ctr">
              <a:spAutoFit/>
            </a:bodyPr>
            <a:lstStyle/>
            <a:p>
              <a:r>
                <a:rPr lang="es-ES" sz="1000" dirty="0" smtClean="0"/>
                <a:t>0</a:t>
              </a:r>
              <a:endParaRPr lang="es-AR" sz="1000" dirty="0"/>
            </a:p>
          </p:txBody>
        </p:sp>
        <p:sp>
          <p:nvSpPr>
            <p:cNvPr id="39" name="38 CuadroTexto"/>
            <p:cNvSpPr txBox="1"/>
            <p:nvPr/>
          </p:nvSpPr>
          <p:spPr>
            <a:xfrm>
              <a:off x="2211718" y="3524092"/>
              <a:ext cx="248786" cy="246221"/>
            </a:xfrm>
            <a:prstGeom prst="rect">
              <a:avLst/>
            </a:prstGeom>
            <a:noFill/>
          </p:spPr>
          <p:txBody>
            <a:bodyPr wrap="none" rtlCol="0" anchor="ctr">
              <a:spAutoFit/>
            </a:bodyPr>
            <a:lstStyle/>
            <a:p>
              <a:r>
                <a:rPr lang="es-ES" sz="1000" dirty="0"/>
                <a:t>1</a:t>
              </a:r>
              <a:endParaRPr lang="es-AR" sz="1000" dirty="0"/>
            </a:p>
          </p:txBody>
        </p:sp>
        <p:sp>
          <p:nvSpPr>
            <p:cNvPr id="40" name="39 CuadroTexto"/>
            <p:cNvSpPr txBox="1"/>
            <p:nvPr/>
          </p:nvSpPr>
          <p:spPr>
            <a:xfrm>
              <a:off x="2211718" y="3400980"/>
              <a:ext cx="248786" cy="246221"/>
            </a:xfrm>
            <a:prstGeom prst="rect">
              <a:avLst/>
            </a:prstGeom>
            <a:noFill/>
          </p:spPr>
          <p:txBody>
            <a:bodyPr wrap="none" rtlCol="0" anchor="ctr">
              <a:spAutoFit/>
            </a:bodyPr>
            <a:lstStyle/>
            <a:p>
              <a:r>
                <a:rPr lang="es-ES" sz="1000" dirty="0" smtClean="0"/>
                <a:t>2</a:t>
              </a:r>
              <a:endParaRPr lang="es-AR" sz="1000" dirty="0"/>
            </a:p>
          </p:txBody>
        </p:sp>
        <p:sp>
          <p:nvSpPr>
            <p:cNvPr id="41" name="40 CuadroTexto"/>
            <p:cNvSpPr txBox="1"/>
            <p:nvPr/>
          </p:nvSpPr>
          <p:spPr>
            <a:xfrm>
              <a:off x="2211718" y="3264899"/>
              <a:ext cx="248786" cy="246221"/>
            </a:xfrm>
            <a:prstGeom prst="rect">
              <a:avLst/>
            </a:prstGeom>
            <a:noFill/>
          </p:spPr>
          <p:txBody>
            <a:bodyPr wrap="none" rtlCol="0" anchor="ctr">
              <a:spAutoFit/>
            </a:bodyPr>
            <a:lstStyle/>
            <a:p>
              <a:r>
                <a:rPr lang="es-ES" sz="1000" dirty="0"/>
                <a:t>3</a:t>
              </a:r>
              <a:endParaRPr lang="es-AR" sz="1000" dirty="0"/>
            </a:p>
          </p:txBody>
        </p:sp>
        <p:sp>
          <p:nvSpPr>
            <p:cNvPr id="42" name="41 CuadroTexto"/>
            <p:cNvSpPr txBox="1"/>
            <p:nvPr/>
          </p:nvSpPr>
          <p:spPr>
            <a:xfrm>
              <a:off x="2166227" y="4028899"/>
              <a:ext cx="292068" cy="246221"/>
            </a:xfrm>
            <a:prstGeom prst="rect">
              <a:avLst/>
            </a:prstGeom>
            <a:noFill/>
          </p:spPr>
          <p:txBody>
            <a:bodyPr wrap="none" rtlCol="0" anchor="ctr">
              <a:spAutoFit/>
            </a:bodyPr>
            <a:lstStyle/>
            <a:p>
              <a:r>
                <a:rPr lang="es-ES" sz="1000" dirty="0" smtClean="0"/>
                <a:t>-3</a:t>
              </a:r>
              <a:endParaRPr lang="es-AR" sz="1000" dirty="0"/>
            </a:p>
          </p:txBody>
        </p:sp>
        <p:sp>
          <p:nvSpPr>
            <p:cNvPr id="43" name="42 CuadroTexto"/>
            <p:cNvSpPr txBox="1"/>
            <p:nvPr/>
          </p:nvSpPr>
          <p:spPr>
            <a:xfrm>
              <a:off x="2166227" y="3900745"/>
              <a:ext cx="292068" cy="246221"/>
            </a:xfrm>
            <a:prstGeom prst="rect">
              <a:avLst/>
            </a:prstGeom>
            <a:noFill/>
          </p:spPr>
          <p:txBody>
            <a:bodyPr wrap="none" rtlCol="0" anchor="ctr">
              <a:spAutoFit/>
            </a:bodyPr>
            <a:lstStyle/>
            <a:p>
              <a:r>
                <a:rPr lang="es-ES" sz="1000" dirty="0" smtClean="0"/>
                <a:t>-2</a:t>
              </a:r>
              <a:endParaRPr lang="es-AR" sz="1000" dirty="0"/>
            </a:p>
          </p:txBody>
        </p:sp>
        <p:sp>
          <p:nvSpPr>
            <p:cNvPr id="47" name="46 CuadroTexto"/>
            <p:cNvSpPr txBox="1"/>
            <p:nvPr/>
          </p:nvSpPr>
          <p:spPr>
            <a:xfrm>
              <a:off x="2166227" y="3771998"/>
              <a:ext cx="292068" cy="246221"/>
            </a:xfrm>
            <a:prstGeom prst="rect">
              <a:avLst/>
            </a:prstGeom>
            <a:noFill/>
          </p:spPr>
          <p:txBody>
            <a:bodyPr wrap="none" rtlCol="0" anchor="ctr">
              <a:spAutoFit/>
            </a:bodyPr>
            <a:lstStyle/>
            <a:p>
              <a:r>
                <a:rPr lang="es-ES" sz="1000" dirty="0" smtClean="0"/>
                <a:t>-1</a:t>
              </a:r>
              <a:endParaRPr lang="es-AR" sz="1000" dirty="0"/>
            </a:p>
          </p:txBody>
        </p:sp>
        <p:sp>
          <p:nvSpPr>
            <p:cNvPr id="48" name="47 CuadroTexto"/>
            <p:cNvSpPr txBox="1"/>
            <p:nvPr/>
          </p:nvSpPr>
          <p:spPr>
            <a:xfrm>
              <a:off x="2924246" y="4152009"/>
              <a:ext cx="248786" cy="246221"/>
            </a:xfrm>
            <a:prstGeom prst="rect">
              <a:avLst/>
            </a:prstGeom>
            <a:noFill/>
          </p:spPr>
          <p:txBody>
            <a:bodyPr wrap="none" rtlCol="0" anchor="ctr">
              <a:spAutoFit/>
            </a:bodyPr>
            <a:lstStyle/>
            <a:p>
              <a:r>
                <a:rPr lang="es-ES" sz="1000" dirty="0"/>
                <a:t>1</a:t>
              </a:r>
              <a:endParaRPr lang="es-AR" sz="1000" dirty="0"/>
            </a:p>
          </p:txBody>
        </p:sp>
        <p:sp>
          <p:nvSpPr>
            <p:cNvPr id="49" name="48 CuadroTexto"/>
            <p:cNvSpPr txBox="1"/>
            <p:nvPr/>
          </p:nvSpPr>
          <p:spPr>
            <a:xfrm>
              <a:off x="3072143" y="4150588"/>
              <a:ext cx="248786" cy="246221"/>
            </a:xfrm>
            <a:prstGeom prst="rect">
              <a:avLst/>
            </a:prstGeom>
            <a:noFill/>
          </p:spPr>
          <p:txBody>
            <a:bodyPr wrap="none" rtlCol="0" anchor="ctr">
              <a:spAutoFit/>
            </a:bodyPr>
            <a:lstStyle/>
            <a:p>
              <a:r>
                <a:rPr lang="es-ES" sz="1000" dirty="0" smtClean="0"/>
                <a:t>2</a:t>
              </a:r>
              <a:endParaRPr lang="es-AR" sz="1000" dirty="0"/>
            </a:p>
          </p:txBody>
        </p:sp>
        <p:sp>
          <p:nvSpPr>
            <p:cNvPr id="54" name="53 CuadroTexto"/>
            <p:cNvSpPr txBox="1"/>
            <p:nvPr/>
          </p:nvSpPr>
          <p:spPr>
            <a:xfrm>
              <a:off x="3206061" y="4151295"/>
              <a:ext cx="248786" cy="246221"/>
            </a:xfrm>
            <a:prstGeom prst="rect">
              <a:avLst/>
            </a:prstGeom>
            <a:noFill/>
          </p:spPr>
          <p:txBody>
            <a:bodyPr wrap="none" rtlCol="0" anchor="ctr">
              <a:spAutoFit/>
            </a:bodyPr>
            <a:lstStyle/>
            <a:p>
              <a:r>
                <a:rPr lang="es-ES" sz="1000" dirty="0"/>
                <a:t>3</a:t>
              </a:r>
              <a:endParaRPr lang="es-AR" sz="1000" dirty="0"/>
            </a:p>
          </p:txBody>
        </p:sp>
        <p:sp>
          <p:nvSpPr>
            <p:cNvPr id="55" name="54 CuadroTexto"/>
            <p:cNvSpPr txBox="1"/>
            <p:nvPr/>
          </p:nvSpPr>
          <p:spPr>
            <a:xfrm>
              <a:off x="2782721" y="4152750"/>
              <a:ext cx="248786" cy="246221"/>
            </a:xfrm>
            <a:prstGeom prst="rect">
              <a:avLst/>
            </a:prstGeom>
            <a:noFill/>
          </p:spPr>
          <p:txBody>
            <a:bodyPr wrap="none" rtlCol="0" anchor="ctr">
              <a:spAutoFit/>
            </a:bodyPr>
            <a:lstStyle/>
            <a:p>
              <a:r>
                <a:rPr lang="es-ES" sz="1000" dirty="0"/>
                <a:t>0</a:t>
              </a:r>
              <a:endParaRPr lang="es-AR" sz="1000" dirty="0"/>
            </a:p>
          </p:txBody>
        </p:sp>
        <p:sp>
          <p:nvSpPr>
            <p:cNvPr id="56" name="55 CuadroTexto"/>
            <p:cNvSpPr txBox="1"/>
            <p:nvPr/>
          </p:nvSpPr>
          <p:spPr>
            <a:xfrm>
              <a:off x="2602110" y="4152750"/>
              <a:ext cx="292068" cy="246221"/>
            </a:xfrm>
            <a:prstGeom prst="rect">
              <a:avLst/>
            </a:prstGeom>
            <a:noFill/>
          </p:spPr>
          <p:txBody>
            <a:bodyPr wrap="none" rtlCol="0" anchor="ctr">
              <a:spAutoFit/>
            </a:bodyPr>
            <a:lstStyle/>
            <a:p>
              <a:r>
                <a:rPr lang="es-ES" sz="1000" dirty="0" smtClean="0"/>
                <a:t>-1</a:t>
              </a:r>
              <a:endParaRPr lang="es-AR" sz="1000" dirty="0"/>
            </a:p>
          </p:txBody>
        </p:sp>
        <p:sp>
          <p:nvSpPr>
            <p:cNvPr id="58" name="57 CuadroTexto"/>
            <p:cNvSpPr txBox="1"/>
            <p:nvPr/>
          </p:nvSpPr>
          <p:spPr>
            <a:xfrm>
              <a:off x="2468776" y="4152750"/>
              <a:ext cx="292068" cy="246221"/>
            </a:xfrm>
            <a:prstGeom prst="rect">
              <a:avLst/>
            </a:prstGeom>
            <a:noFill/>
          </p:spPr>
          <p:txBody>
            <a:bodyPr wrap="none" rtlCol="0" anchor="ctr">
              <a:spAutoFit/>
            </a:bodyPr>
            <a:lstStyle/>
            <a:p>
              <a:r>
                <a:rPr lang="es-ES" sz="1000" dirty="0" smtClean="0"/>
                <a:t>-2</a:t>
              </a:r>
              <a:endParaRPr lang="es-AR" sz="1000" dirty="0"/>
            </a:p>
          </p:txBody>
        </p:sp>
        <p:sp>
          <p:nvSpPr>
            <p:cNvPr id="59" name="58 CuadroTexto"/>
            <p:cNvSpPr txBox="1"/>
            <p:nvPr/>
          </p:nvSpPr>
          <p:spPr>
            <a:xfrm>
              <a:off x="2323994" y="4154470"/>
              <a:ext cx="292068" cy="246221"/>
            </a:xfrm>
            <a:prstGeom prst="rect">
              <a:avLst/>
            </a:prstGeom>
            <a:noFill/>
          </p:spPr>
          <p:txBody>
            <a:bodyPr wrap="none" rtlCol="0" anchor="ctr">
              <a:spAutoFit/>
            </a:bodyPr>
            <a:lstStyle/>
            <a:p>
              <a:r>
                <a:rPr lang="es-ES" sz="1000" dirty="0" smtClean="0"/>
                <a:t>-3</a:t>
              </a:r>
              <a:endParaRPr lang="es-AR" sz="1000" dirty="0"/>
            </a:p>
          </p:txBody>
        </p:sp>
      </p:grpSp>
      <p:sp>
        <p:nvSpPr>
          <p:cNvPr id="30" name="29 CuadroTexto"/>
          <p:cNvSpPr txBox="1"/>
          <p:nvPr/>
        </p:nvSpPr>
        <p:spPr>
          <a:xfrm>
            <a:off x="6350000" y="4009190"/>
            <a:ext cx="2985818" cy="369332"/>
          </a:xfrm>
          <a:prstGeom prst="rect">
            <a:avLst/>
          </a:prstGeom>
          <a:noFill/>
        </p:spPr>
        <p:txBody>
          <a:bodyPr wrap="square" rtlCol="0" anchor="ctr">
            <a:spAutoFit/>
          </a:bodyPr>
          <a:lstStyle/>
          <a:p>
            <a:pPr algn="ctr"/>
            <a:r>
              <a:rPr lang="es-ES" b="1" dirty="0" smtClean="0">
                <a:solidFill>
                  <a:schemeClr val="tx2"/>
                </a:solidFill>
              </a:rPr>
              <a:t>Plano de correlación</a:t>
            </a:r>
            <a:endParaRPr lang="es-AR" b="1" dirty="0">
              <a:solidFill>
                <a:schemeClr val="tx2"/>
              </a:solidFill>
            </a:endParaRPr>
          </a:p>
        </p:txBody>
      </p:sp>
    </p:spTree>
    <p:extLst>
      <p:ext uri="{BB962C8B-B14F-4D97-AF65-F5344CB8AC3E}">
        <p14:creationId xmlns:p14="http://schemas.microsoft.com/office/powerpoint/2010/main" xmlns="" val="4182143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ales Direction 16X9">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Clásico de Offic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alesDirection_16x9_TP103431346" id="{7967F6BA-A0E9-4090-803B-5E1B26E67236}" vid="{D2858717-EA9D-40E4-B182-4BE6C8B5EBEC}"/>
    </a:ext>
  </a:extLst>
</a:theme>
</file>

<file path=ppt/theme/theme2.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0D23229-ACB3-4158-AD37-197CF91833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de dirección del negocio (pantalla panorámica)</Template>
  <TotalTime>0</TotalTime>
  <Words>4899</Words>
  <Application>Microsoft Office PowerPoint</Application>
  <PresentationFormat>Personalizado</PresentationFormat>
  <Paragraphs>442</Paragraphs>
  <Slides>45</Slides>
  <Notes>35</Notes>
  <HiddenSlides>0</HiddenSlides>
  <MMClips>1</MMClips>
  <ScaleCrop>false</ScaleCrop>
  <HeadingPairs>
    <vt:vector size="4" baseType="variant">
      <vt:variant>
        <vt:lpstr>Tema</vt:lpstr>
      </vt:variant>
      <vt:variant>
        <vt:i4>1</vt:i4>
      </vt:variant>
      <vt:variant>
        <vt:lpstr>Títulos de diapositiva</vt:lpstr>
      </vt:variant>
      <vt:variant>
        <vt:i4>45</vt:i4>
      </vt:variant>
    </vt:vector>
  </HeadingPairs>
  <TitlesOfParts>
    <vt:vector size="46" baseType="lpstr">
      <vt:lpstr>Sales Direction 16X9</vt:lpstr>
      <vt:lpstr>Una herramienta integral para el procesamiento de Velocimetría por Imágenes de Partículas aplicado a problemas de fluidodinámica</vt:lpstr>
      <vt:lpstr>Agenda</vt:lpstr>
      <vt:lpstr>Agenda</vt:lpstr>
      <vt:lpstr>Velocimetría por imágenes de partículas (PIV)</vt:lpstr>
      <vt:lpstr>Etapas del procesamiento</vt:lpstr>
      <vt:lpstr>Recolección de imágenes</vt:lpstr>
      <vt:lpstr>Pre-Procesamiento</vt:lpstr>
      <vt:lpstr>Procesamiento PIV</vt:lpstr>
      <vt:lpstr>Procesamiento PIV</vt:lpstr>
      <vt:lpstr>Procesamiento PIV</vt:lpstr>
      <vt:lpstr>Post-Procesamiento</vt:lpstr>
      <vt:lpstr>Agenda</vt:lpstr>
      <vt:lpstr>Relevamiento de herramientas</vt:lpstr>
      <vt:lpstr>Motivación</vt:lpstr>
      <vt:lpstr>Objetivo</vt:lpstr>
      <vt:lpstr>Agenda</vt:lpstr>
      <vt:lpstr>Propuesta: Capa de abstracción</vt:lpstr>
      <vt:lpstr>Componentes del procesamiento</vt:lpstr>
      <vt:lpstr>Arquitectura basada en Pipes and Filters</vt:lpstr>
      <vt:lpstr>Estructuras adicionales: caché</vt:lpstr>
      <vt:lpstr>Diapositiva 21</vt:lpstr>
      <vt:lpstr>Incorporación de funcionalidades</vt:lpstr>
      <vt:lpstr>Agenda</vt:lpstr>
      <vt:lpstr>Resultados: Caso de estudio 1</vt:lpstr>
      <vt:lpstr>Resultados: Caso de estudio 1</vt:lpstr>
      <vt:lpstr>Resultados: Caso de estudio 1</vt:lpstr>
      <vt:lpstr>Resultados: Caso de estudio 2</vt:lpstr>
      <vt:lpstr>Resultados: Caso de estudio 2</vt:lpstr>
      <vt:lpstr>Resultados: Caso de estudio 3</vt:lpstr>
      <vt:lpstr>Resultados: Caso de estudio 3</vt:lpstr>
      <vt:lpstr>Resultados: Caso de estudio 3</vt:lpstr>
      <vt:lpstr>Resultados: Caso de estudio 3</vt:lpstr>
      <vt:lpstr>Resultados: Caso de estudio 4</vt:lpstr>
      <vt:lpstr>Resultados: Caso de estudio 4</vt:lpstr>
      <vt:lpstr>Resultados: Caso de estudio 4</vt:lpstr>
      <vt:lpstr>Resultados: Caso de estudio 4</vt:lpstr>
      <vt:lpstr>Resultados: Caso de estudio 4</vt:lpstr>
      <vt:lpstr>Resultados: Caso de estudio 4</vt:lpstr>
      <vt:lpstr>Resultados: Caso de estudio 4</vt:lpstr>
      <vt:lpstr>Resultados: Caso de estudio 4</vt:lpstr>
      <vt:lpstr>Agenda</vt:lpstr>
      <vt:lpstr>Conclusiones</vt:lpstr>
      <vt:lpstr>Conclusiones</vt:lpstr>
      <vt:lpstr>Trabajos Futuros</vt:lpstr>
      <vt:lpstr>Preguntas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2015-12-04T20:40:05Z</dcterms:created>
  <dcterms:modified xsi:type="dcterms:W3CDTF">2015-12-19T02:10:52Z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TC034313749991</vt:lpwstr>
  </property>
</Properties>
</file>